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388" r:id="rId3"/>
    <p:sldId id="3389" r:id="rId4"/>
    <p:sldId id="3387" r:id="rId5"/>
    <p:sldId id="3390" r:id="rId6"/>
    <p:sldId id="3385" r:id="rId7"/>
    <p:sldId id="3382" r:id="rId8"/>
    <p:sldId id="3391" r:id="rId9"/>
    <p:sldId id="3383" r:id="rId10"/>
    <p:sldId id="3378" r:id="rId11"/>
    <p:sldId id="3392" r:id="rId12"/>
    <p:sldId id="3379" r:id="rId13"/>
    <p:sldId id="3381" r:id="rId14"/>
    <p:sldId id="3393" r:id="rId15"/>
    <p:sldId id="3394" r:id="rId16"/>
    <p:sldId id="3396" r:id="rId17"/>
    <p:sldId id="281" r:id="rId18"/>
    <p:sldId id="3401" r:id="rId19"/>
    <p:sldId id="3400" r:id="rId20"/>
    <p:sldId id="3398" r:id="rId21"/>
    <p:sldId id="3399" r:id="rId22"/>
    <p:sldId id="285" r:id="rId23"/>
    <p:sldId id="33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028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4795"/>
  </p:normalViewPr>
  <p:slideViewPr>
    <p:cSldViewPr snapToGrid="0">
      <p:cViewPr varScale="1">
        <p:scale>
          <a:sx n="120" d="100"/>
          <a:sy n="120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6CC-ED4E-83D9-63F1BBE01B1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6CC-ED4E-83D9-63F1BBE01B10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CC-ED4E-83D9-63F1BBE01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72641854701253E-5"/>
          <c:y val="5.1240430681024768E-3"/>
          <c:w val="0.96232328724091087"/>
          <c:h val="0.962423589701104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accent4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D8-3946-9F66-F49CE8D69D1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D8-3946-9F66-F49CE8D69D1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D8-3946-9F66-F49CE8D69D1E}"/>
              </c:ext>
            </c:extLst>
          </c:dPt>
          <c:cat>
            <c:strRef>
              <c:f>Sheet1!$A$2:$A$4</c:f>
              <c:strCache>
                <c:ptCount val="3"/>
                <c:pt idx="0">
                  <c:v>TITLE 01</c:v>
                </c:pt>
                <c:pt idx="1">
                  <c:v>TITLE 02</c:v>
                </c:pt>
                <c:pt idx="2">
                  <c:v>TITLE 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D8-3946-9F66-F49CE8D69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2B6-1041-8FED-5592EEC67532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2B6-1041-8FED-5592EEC67532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B6-1041-8FED-5592EEC67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411-0845-ADCD-BDC4DB034E88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411-0845-ADCD-BDC4DB034E88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11-0845-ADCD-BDC4DB034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B7E-E04C-ACDD-CDA03E66A230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B7E-E04C-ACDD-CDA03E66A230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7E-E04C-ACDD-CDA03E66A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2B6-1041-8FED-5592EEC67532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2B6-1041-8FED-5592EEC67532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B6-1041-8FED-5592EEC67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B7E-E04C-ACDD-CDA03E66A230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B7E-E04C-ACDD-CDA03E66A230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7E-E04C-ACDD-CDA03E66A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EEA5C-86E5-6742-AFF3-9E49F44BB949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715F7-FE2D-3845-9076-36AF1CF70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715F7-FE2D-3845-9076-36AF1CF70C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7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715F7-FE2D-3845-9076-36AF1CF70C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8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4E22-68B8-6A26-12C9-5F69526D9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F638C-FCC2-0EC3-CF78-8ED594184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B386-2095-67BD-48BF-6C3A652F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E487-5086-60BD-0A63-FE0569E2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11C45-C144-D237-2F7C-25C34D41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B55BE-9219-B222-3BE3-B7ADC2A4ED30}"/>
              </a:ext>
            </a:extLst>
          </p:cNvPr>
          <p:cNvSpPr txBox="1"/>
          <p:nvPr userDrawn="1"/>
        </p:nvSpPr>
        <p:spPr>
          <a:xfrm>
            <a:off x="410308" y="6320455"/>
            <a:ext cx="7125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Copyright © 2025, Hathorn Consulting Group,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EC5173-F8D6-9F1D-B779-62CA67296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52338" y="6030894"/>
            <a:ext cx="3329354" cy="8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7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D064-81F7-F754-3519-F18AAC4F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AFBEA-F9FC-3973-89CA-9A46091FC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B68A-3731-0699-0608-0E3CB902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5D28C-8341-4D5D-D6A1-2C989B11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6F770-1B87-A8EA-40E1-774D7A34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3CC8A-C373-B2DA-F28A-8E37EEDCE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2ACDD-D746-8BEF-69EB-BC3034263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C0AF7-CE74-9B4C-9C1E-80A31375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F24A3-DC32-8BFC-4820-D38B7F83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6E777-F370-5AB5-CF8E-CBD55C4B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7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4F05B1-C415-C1AB-4605-E0B55E93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3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89093-AAFA-98BC-0B82-0FF796DC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19E31-DD1A-2AC5-E778-D060FE55B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A3CD-5087-5FFD-8286-498C156F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0612F-85A5-D1E6-EA61-2A94EB4A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A43D2-4F2E-1970-9EC9-B89CE596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FDB9D-60B2-F9AD-380B-556485C75E36}"/>
              </a:ext>
            </a:extLst>
          </p:cNvPr>
          <p:cNvSpPr txBox="1"/>
          <p:nvPr userDrawn="1"/>
        </p:nvSpPr>
        <p:spPr>
          <a:xfrm>
            <a:off x="410308" y="6320455"/>
            <a:ext cx="7125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Copyright © 2026, Hathorn Consulting Group,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3A578-57D9-8C53-4D07-AADC855FC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52338" y="6030894"/>
            <a:ext cx="3329354" cy="8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9D0-D4F1-8B1D-D06E-342AFDB6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43C33-ED54-756F-C17A-428EB593E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4971F-AE0F-79E9-7555-88AD03FF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68E9-18E0-F263-7769-684A282F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D56C6-B0AF-57C3-CF76-ED7549B7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6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1B40-A251-B535-5D6F-14710235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D4FA0-5AB7-EF1B-7115-B677D6478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CA53C-220A-090A-3B7F-391279C48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31380-E427-55A7-B1F0-AEF7DC33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9C2AE-E7F0-083A-4517-6906CA90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2EA95-8B8F-0061-F797-08C202B5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9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6763-34A3-6E80-75A6-6A9B11B7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6938F-DD94-94A2-A754-E79C3BA5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69BB6-BD45-CEA6-50D3-550290390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BDA78-903E-4F9E-8280-538826161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65367-87D2-D993-65CE-48BB29940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15B0C-BA86-6CDD-46F2-92A780D9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B1D4B-BEF5-8075-8D3D-6EE3565B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9F103C-93A9-34D9-718E-13CDE324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9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C979-93CC-60F0-64B9-2D3AB076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86F67-40A2-08CE-BBB1-E13B002D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C1284-4354-1FB3-943C-E11050AB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CA697-7F01-7C82-9DA9-BE77400F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5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25508-D557-70F9-4523-2ECE4C38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BECD5-F514-6024-37CD-6F19818A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C2232-92CE-D47B-FC6E-66FFFC77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AFF5-7DC8-CB9B-7A48-DA1AF6793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A21A4-425C-FDEE-9652-E877B6C93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896D7-2DF4-0012-AA67-DFED9C457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E6304-D116-A95C-E8DC-78575D05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F2695-5621-928C-1561-2309DA4C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FF7D6-65A1-472A-C5B9-A0556ED4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0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F6FA-2CAA-AEF5-B15D-00DC421E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908DE-B23C-17DA-FE8B-ACA6B74EE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5F85F-633E-3EFE-3C65-C348CD4D3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A14D6-6962-983E-D9C2-A17C4B32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D65A4-E30A-8EEA-60B5-9EBFC279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197C0-CF92-B784-70B9-3DFB785E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05DA3-2B1C-CC43-BCB5-55A4D7BD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729DF-6654-0157-D582-352884B8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64241-51B0-2B95-97DB-D8399557D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59B98-E447-0148-A9CB-1C4F2295A68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BD08B-7C1F-91AC-9779-5568220D5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254A7-AF8B-F1CA-A2E6-F51D7AC33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9EBD-782B-714D-B714-39093858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@hathornconsultinggroup.com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21" Type="http://schemas.openxmlformats.org/officeDocument/2006/relationships/image" Target="../media/image23.svg"/><Relationship Id="rId34" Type="http://schemas.openxmlformats.org/officeDocument/2006/relationships/image" Target="../media/image36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jp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jp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svg"/><Relationship Id="rId4" Type="http://schemas.openxmlformats.org/officeDocument/2006/relationships/image" Target="../media/image6.svg"/><Relationship Id="rId9" Type="http://schemas.openxmlformats.org/officeDocument/2006/relationships/image" Target="../media/image11.sv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svg"/><Relationship Id="rId8" Type="http://schemas.openxmlformats.org/officeDocument/2006/relationships/image" Target="../media/image10.png"/><Relationship Id="rId3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FB66-8669-4004-00CE-7B7ABD748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FB399-509F-8493-1DF0-8CAEFB91D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AB85F-F22C-2947-0C97-CA8C17218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3" y="0"/>
            <a:ext cx="1218117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0F30E-4E92-930C-2218-76477B10BD80}"/>
              </a:ext>
            </a:extLst>
          </p:cNvPr>
          <p:cNvSpPr txBox="1"/>
          <p:nvPr/>
        </p:nvSpPr>
        <p:spPr>
          <a:xfrm>
            <a:off x="410308" y="6320455"/>
            <a:ext cx="7125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Copyright © 2026, Hathorn Consulting Group,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561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D5A3-4A3C-CDD2-931D-C24E48CB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&amp; Innovation: The Foundation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6EFD71-32E0-F5F0-FB68-05AFA0CA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2338"/>
            <a:ext cx="10515600" cy="1140943"/>
          </a:xfrm>
        </p:spPr>
        <p:txBody>
          <a:bodyPr/>
          <a:lstStyle/>
          <a:p>
            <a:pPr marL="0" indent="0"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Integrated Partnerships Outperform Traditional Funding by 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40%</a:t>
            </a:r>
          </a:p>
          <a:p>
            <a:pPr marL="0" indent="0">
              <a:buNone/>
            </a:pPr>
            <a:endParaRPr lang="en-US" sz="1800" kern="100" dirty="0">
              <a:solidFill>
                <a:srgbClr val="000000"/>
              </a:solidFill>
              <a:latin typeface="Helvetica" pitchFamily="2" charset="0"/>
              <a:ea typeface="Aptos" panose="020B0004020202020204" pitchFamily="34" charset="0"/>
              <a:cs typeface="Times New Roman (Body CS)"/>
            </a:endParaRPr>
          </a:p>
          <a:p>
            <a:pPr marL="0" indent="0" algn="ctr">
              <a:buNone/>
            </a:pPr>
            <a:r>
              <a:rPr lang="en-US" sz="1400" i="1" kern="1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(Source: Stanford Social Innovation Review)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CFC8E-2719-9273-92BF-055641A02ED5}"/>
              </a:ext>
            </a:extLst>
          </p:cNvPr>
          <p:cNvSpPr/>
          <p:nvPr/>
        </p:nvSpPr>
        <p:spPr>
          <a:xfrm>
            <a:off x="1484417" y="2776964"/>
            <a:ext cx="9179626" cy="5509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3282F6-7A89-727D-C6A6-C62B7DECE959}"/>
              </a:ext>
            </a:extLst>
          </p:cNvPr>
          <p:cNvSpPr/>
          <p:nvPr/>
        </p:nvSpPr>
        <p:spPr>
          <a:xfrm>
            <a:off x="1484416" y="3433456"/>
            <a:ext cx="5528002" cy="5509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6A3E60-383F-99CD-A710-B5B0BBA9A140}"/>
              </a:ext>
            </a:extLst>
          </p:cNvPr>
          <p:cNvCxnSpPr/>
          <p:nvPr/>
        </p:nvCxnSpPr>
        <p:spPr>
          <a:xfrm flipV="1">
            <a:off x="1481105" y="2249425"/>
            <a:ext cx="0" cy="3048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2EB4DA-8449-80FC-25E2-80FF674CD10E}"/>
              </a:ext>
            </a:extLst>
          </p:cNvPr>
          <p:cNvCxnSpPr/>
          <p:nvPr/>
        </p:nvCxnSpPr>
        <p:spPr>
          <a:xfrm flipV="1">
            <a:off x="10664042" y="2249425"/>
            <a:ext cx="0" cy="3048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6C0DD7-38E8-9C93-724E-277788B628EE}"/>
              </a:ext>
            </a:extLst>
          </p:cNvPr>
          <p:cNvCxnSpPr/>
          <p:nvPr/>
        </p:nvCxnSpPr>
        <p:spPr>
          <a:xfrm flipV="1">
            <a:off x="6096000" y="2249425"/>
            <a:ext cx="0" cy="3048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158A7C-D0CA-2295-11C2-AC0BF6EBC199}"/>
              </a:ext>
            </a:extLst>
          </p:cNvPr>
          <p:cNvCxnSpPr/>
          <p:nvPr/>
        </p:nvCxnSpPr>
        <p:spPr>
          <a:xfrm flipV="1">
            <a:off x="2452293" y="2249425"/>
            <a:ext cx="0" cy="2286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AE5E59-5B26-2C6A-A29F-0856F55C0BE1}"/>
              </a:ext>
            </a:extLst>
          </p:cNvPr>
          <p:cNvCxnSpPr/>
          <p:nvPr/>
        </p:nvCxnSpPr>
        <p:spPr>
          <a:xfrm flipV="1">
            <a:off x="3363648" y="2249425"/>
            <a:ext cx="0" cy="2286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66AFA-1B19-9362-73FA-136D7B1A0552}"/>
              </a:ext>
            </a:extLst>
          </p:cNvPr>
          <p:cNvCxnSpPr/>
          <p:nvPr/>
        </p:nvCxnSpPr>
        <p:spPr>
          <a:xfrm flipV="1">
            <a:off x="4273785" y="2249425"/>
            <a:ext cx="0" cy="2286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6DDBEB-B39B-CE95-916B-CA469B58F11D}"/>
              </a:ext>
            </a:extLst>
          </p:cNvPr>
          <p:cNvCxnSpPr/>
          <p:nvPr/>
        </p:nvCxnSpPr>
        <p:spPr>
          <a:xfrm flipV="1">
            <a:off x="5188185" y="2249425"/>
            <a:ext cx="0" cy="2286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7153B9-5998-F639-212D-EDC782F56B7D}"/>
              </a:ext>
            </a:extLst>
          </p:cNvPr>
          <p:cNvCxnSpPr/>
          <p:nvPr/>
        </p:nvCxnSpPr>
        <p:spPr>
          <a:xfrm flipV="1">
            <a:off x="7012418" y="2249425"/>
            <a:ext cx="0" cy="2286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E60F9C-CA3F-EF6E-EC78-853DDFACCFE1}"/>
              </a:ext>
            </a:extLst>
          </p:cNvPr>
          <p:cNvCxnSpPr/>
          <p:nvPr/>
        </p:nvCxnSpPr>
        <p:spPr>
          <a:xfrm flipV="1">
            <a:off x="7923773" y="2249425"/>
            <a:ext cx="0" cy="2286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44EDCD-7A84-47E5-93F1-225E3D2394B7}"/>
              </a:ext>
            </a:extLst>
          </p:cNvPr>
          <p:cNvCxnSpPr/>
          <p:nvPr/>
        </p:nvCxnSpPr>
        <p:spPr>
          <a:xfrm flipV="1">
            <a:off x="8833910" y="2249425"/>
            <a:ext cx="0" cy="2286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8C4C38-2727-0609-4782-A930F3B903E3}"/>
              </a:ext>
            </a:extLst>
          </p:cNvPr>
          <p:cNvCxnSpPr/>
          <p:nvPr/>
        </p:nvCxnSpPr>
        <p:spPr>
          <a:xfrm flipV="1">
            <a:off x="9748310" y="2249425"/>
            <a:ext cx="0" cy="2286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D3E6C5-9105-87DC-D947-01DC30101AFB}"/>
              </a:ext>
            </a:extLst>
          </p:cNvPr>
          <p:cNvSpPr txBox="1"/>
          <p:nvPr/>
        </p:nvSpPr>
        <p:spPr>
          <a:xfrm>
            <a:off x="1527957" y="286779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Integrated Partnerships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1CA34B-EB13-6D29-DB8B-4B6575BDC388}"/>
              </a:ext>
            </a:extLst>
          </p:cNvPr>
          <p:cNvSpPr txBox="1"/>
          <p:nvPr/>
        </p:nvSpPr>
        <p:spPr>
          <a:xfrm>
            <a:off x="1527957" y="3509056"/>
            <a:ext cx="228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Traditional Funding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8AD90B-E36B-FEDF-5617-C93F9DD06BB6}"/>
              </a:ext>
            </a:extLst>
          </p:cNvPr>
          <p:cNvCxnSpPr/>
          <p:nvPr/>
        </p:nvCxnSpPr>
        <p:spPr>
          <a:xfrm>
            <a:off x="1481105" y="2249425"/>
            <a:ext cx="9182937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35E0F3F-EB6B-4F0E-9461-29E101DB890A}"/>
              </a:ext>
            </a:extLst>
          </p:cNvPr>
          <p:cNvSpPr txBox="1"/>
          <p:nvPr/>
        </p:nvSpPr>
        <p:spPr>
          <a:xfrm>
            <a:off x="1356414" y="1948227"/>
            <a:ext cx="24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32449F-1693-0E16-772B-D7E2914146C3}"/>
              </a:ext>
            </a:extLst>
          </p:cNvPr>
          <p:cNvSpPr txBox="1"/>
          <p:nvPr/>
        </p:nvSpPr>
        <p:spPr>
          <a:xfrm>
            <a:off x="2294565" y="1948227"/>
            <a:ext cx="43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C086E-F0C7-FDE1-E00D-A530C407C9A7}"/>
              </a:ext>
            </a:extLst>
          </p:cNvPr>
          <p:cNvSpPr txBox="1"/>
          <p:nvPr/>
        </p:nvSpPr>
        <p:spPr>
          <a:xfrm>
            <a:off x="3185215" y="1948227"/>
            <a:ext cx="43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144C09-4283-1EC3-10EB-1A589C3C34A4}"/>
              </a:ext>
            </a:extLst>
          </p:cNvPr>
          <p:cNvSpPr txBox="1"/>
          <p:nvPr/>
        </p:nvSpPr>
        <p:spPr>
          <a:xfrm>
            <a:off x="4123366" y="1948227"/>
            <a:ext cx="43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63C4E2-2CF0-B302-BDFC-2D29E4774DE5}"/>
              </a:ext>
            </a:extLst>
          </p:cNvPr>
          <p:cNvSpPr txBox="1"/>
          <p:nvPr/>
        </p:nvSpPr>
        <p:spPr>
          <a:xfrm>
            <a:off x="5025891" y="1948227"/>
            <a:ext cx="43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D0DAF0-264A-CACD-FC28-F5EAC4356B69}"/>
              </a:ext>
            </a:extLst>
          </p:cNvPr>
          <p:cNvSpPr txBox="1"/>
          <p:nvPr/>
        </p:nvSpPr>
        <p:spPr>
          <a:xfrm>
            <a:off x="5916541" y="1948227"/>
            <a:ext cx="43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4DA1F3-78F4-898E-7C43-BCC763112DDA}"/>
              </a:ext>
            </a:extLst>
          </p:cNvPr>
          <p:cNvSpPr txBox="1"/>
          <p:nvPr/>
        </p:nvSpPr>
        <p:spPr>
          <a:xfrm>
            <a:off x="6842815" y="1948227"/>
            <a:ext cx="43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30282E-5825-2EA5-2043-15CB5C0EE2D3}"/>
              </a:ext>
            </a:extLst>
          </p:cNvPr>
          <p:cNvSpPr txBox="1"/>
          <p:nvPr/>
        </p:nvSpPr>
        <p:spPr>
          <a:xfrm>
            <a:off x="7733465" y="1948227"/>
            <a:ext cx="43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5CF10C-9DD8-B290-F6ED-3E08A2D5B292}"/>
              </a:ext>
            </a:extLst>
          </p:cNvPr>
          <p:cNvSpPr txBox="1"/>
          <p:nvPr/>
        </p:nvSpPr>
        <p:spPr>
          <a:xfrm>
            <a:off x="8671616" y="1948227"/>
            <a:ext cx="43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048F5F-94D7-BCAC-8CE5-F5FDDF49A402}"/>
              </a:ext>
            </a:extLst>
          </p:cNvPr>
          <p:cNvSpPr txBox="1"/>
          <p:nvPr/>
        </p:nvSpPr>
        <p:spPr>
          <a:xfrm>
            <a:off x="9574141" y="1948227"/>
            <a:ext cx="43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19DB1C-4AF8-EF25-82B7-880673793A89}"/>
              </a:ext>
            </a:extLst>
          </p:cNvPr>
          <p:cNvSpPr txBox="1"/>
          <p:nvPr/>
        </p:nvSpPr>
        <p:spPr>
          <a:xfrm>
            <a:off x="10441041" y="1948227"/>
            <a:ext cx="43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3796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40B034-802F-32E1-2CFD-C8F71780A2AE}"/>
              </a:ext>
            </a:extLst>
          </p:cNvPr>
          <p:cNvSpPr txBox="1"/>
          <p:nvPr/>
        </p:nvSpPr>
        <p:spPr>
          <a:xfrm>
            <a:off x="1294253" y="1942118"/>
            <a:ext cx="9603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“Legacy is not built by staying indispensable. It is built by developing leaders who can replace you.”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                                                    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Sarah Hathorn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46C23-53BD-B771-F7CF-27AEF6AA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Leadership &amp; Talent: The Elevation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8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D5A3-4A3C-CDD2-931D-C24E48CB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Leadership &amp; Talent: The Elevation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6EFD71-32E0-F5F0-FB68-05AFA0CA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1200"/>
            <a:ext cx="10515600" cy="385762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kern="1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(Source: Board Source &amp; Building Movement Project) </a:t>
            </a:r>
          </a:p>
          <a:p>
            <a:pPr marL="0" indent="0" algn="ctr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F36CBE2-CFB8-D3FD-ED6B-D4B388B8C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618673"/>
              </p:ext>
            </p:extLst>
          </p:nvPr>
        </p:nvGraphicFramePr>
        <p:xfrm>
          <a:off x="1703948" y="1660098"/>
          <a:ext cx="2458880" cy="251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0BC25B0-4D54-EB46-8E95-62344A126D45}"/>
              </a:ext>
            </a:extLst>
          </p:cNvPr>
          <p:cNvSpPr txBox="1"/>
          <p:nvPr/>
        </p:nvSpPr>
        <p:spPr>
          <a:xfrm>
            <a:off x="2429295" y="2596069"/>
            <a:ext cx="100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27%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E0852-4049-AD0E-21C0-070E7D67E974}"/>
              </a:ext>
            </a:extLst>
          </p:cNvPr>
          <p:cNvSpPr txBox="1"/>
          <p:nvPr/>
        </p:nvSpPr>
        <p:spPr>
          <a:xfrm>
            <a:off x="1807404" y="4286217"/>
            <a:ext cx="225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Only </a:t>
            </a:r>
            <a:r>
              <a:rPr lang="en-US" sz="2000" b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27%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 of non-profits have a succession plan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5A4724-8C1F-66FB-CCA9-69CF2D56694D}"/>
              </a:ext>
            </a:extLst>
          </p:cNvPr>
          <p:cNvGrpSpPr/>
          <p:nvPr/>
        </p:nvGrpSpPr>
        <p:grpSpPr>
          <a:xfrm>
            <a:off x="7925716" y="1660098"/>
            <a:ext cx="2458880" cy="3641782"/>
            <a:chOff x="5028576" y="1660098"/>
            <a:chExt cx="2458880" cy="3641782"/>
          </a:xfrm>
        </p:grpSpPr>
        <p:graphicFrame>
          <p:nvGraphicFramePr>
            <p:cNvPr id="6" name="Content Placeholder 3">
              <a:extLst>
                <a:ext uri="{FF2B5EF4-FFF2-40B4-BE49-F238E27FC236}">
                  <a16:creationId xmlns:a16="http://schemas.microsoft.com/office/drawing/2014/main" id="{097757C5-428D-B029-8B03-13B4F83ABD5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0675247"/>
                </p:ext>
              </p:extLst>
            </p:nvPr>
          </p:nvGraphicFramePr>
          <p:xfrm>
            <a:off x="5028576" y="1660098"/>
            <a:ext cx="2458880" cy="25178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16875C-1105-95C5-0437-504CD142C97F}"/>
                </a:ext>
              </a:extLst>
            </p:cNvPr>
            <p:cNvSpPr txBox="1"/>
            <p:nvPr/>
          </p:nvSpPr>
          <p:spPr>
            <a:xfrm>
              <a:off x="5753923" y="2596069"/>
              <a:ext cx="10081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5"/>
                  </a:solidFill>
                  <a:latin typeface="Helvetica Neue Condensed Black" panose="02000503000000020004" pitchFamily="2" charset="0"/>
                  <a:ea typeface="Helvetica Neue Condensed Black" panose="02000503000000020004" pitchFamily="2" charset="0"/>
                  <a:cs typeface="Helvetica Neue Condensed Black" panose="02000503000000020004" pitchFamily="2" charset="0"/>
                </a:rPr>
                <a:t>70%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40FDBE-639E-FF5F-2209-2F5186A44FFF}"/>
                </a:ext>
              </a:extLst>
            </p:cNvPr>
            <p:cNvSpPr txBox="1"/>
            <p:nvPr/>
          </p:nvSpPr>
          <p:spPr>
            <a:xfrm>
              <a:off x="5136758" y="4286217"/>
              <a:ext cx="22519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00" dirty="0">
                  <a:solidFill>
                    <a:srgbClr val="000000"/>
                  </a:solidFill>
                  <a:effectLst/>
                  <a:latin typeface="Helvetica" pitchFamily="2" charset="0"/>
                  <a:ea typeface="Aptos" panose="020B0004020202020204" pitchFamily="34" charset="0"/>
                  <a:cs typeface="Times New Roman (Body CS)"/>
                </a:rPr>
                <a:t>70% </a:t>
              </a:r>
              <a:r>
                <a:rPr lang="en-US" sz="2000" kern="100" dirty="0">
                  <a:solidFill>
                    <a:srgbClr val="000000"/>
                  </a:solidFill>
                  <a:effectLst/>
                  <a:latin typeface="Helvetica" pitchFamily="2" charset="0"/>
                  <a:ea typeface="Aptos" panose="020B0004020202020204" pitchFamily="34" charset="0"/>
                  <a:cs typeface="Times New Roman (Body CS)"/>
                </a:rPr>
                <a:t>unprepared for leadership transitions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01CDA4-7D57-4268-95C0-B7FEDC9A9BBA}"/>
              </a:ext>
            </a:extLst>
          </p:cNvPr>
          <p:cNvGrpSpPr/>
          <p:nvPr/>
        </p:nvGrpSpPr>
        <p:grpSpPr>
          <a:xfrm>
            <a:off x="4855674" y="1660098"/>
            <a:ext cx="2458880" cy="3949558"/>
            <a:chOff x="8028154" y="1660098"/>
            <a:chExt cx="2458880" cy="3949558"/>
          </a:xfrm>
        </p:grpSpPr>
        <p:graphicFrame>
          <p:nvGraphicFramePr>
            <p:cNvPr id="8" name="Content Placeholder 3">
              <a:extLst>
                <a:ext uri="{FF2B5EF4-FFF2-40B4-BE49-F238E27FC236}">
                  <a16:creationId xmlns:a16="http://schemas.microsoft.com/office/drawing/2014/main" id="{1BED7BBA-FC85-2064-7A0A-27D0E0618EE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3900548"/>
                </p:ext>
              </p:extLst>
            </p:nvPr>
          </p:nvGraphicFramePr>
          <p:xfrm>
            <a:off x="8028154" y="1660098"/>
            <a:ext cx="2458880" cy="25178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086595-9297-6A9A-05DD-D64F6BE2DC62}"/>
                </a:ext>
              </a:extLst>
            </p:cNvPr>
            <p:cNvSpPr txBox="1"/>
            <p:nvPr/>
          </p:nvSpPr>
          <p:spPr>
            <a:xfrm>
              <a:off x="8753501" y="2596069"/>
              <a:ext cx="10081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5"/>
                  </a:solidFill>
                  <a:latin typeface="Helvetica Neue Condensed Black" panose="02000503000000020004" pitchFamily="2" charset="0"/>
                  <a:ea typeface="Helvetica Neue Condensed Black" panose="02000503000000020004" pitchFamily="2" charset="0"/>
                  <a:cs typeface="Helvetica Neue Condensed Black" panose="02000503000000020004" pitchFamily="2" charset="0"/>
                </a:rPr>
                <a:t>75%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064B72-D3E6-80CC-A19F-BECF03C9E0BA}"/>
                </a:ext>
              </a:extLst>
            </p:cNvPr>
            <p:cNvSpPr txBox="1"/>
            <p:nvPr/>
          </p:nvSpPr>
          <p:spPr>
            <a:xfrm>
              <a:off x="8137865" y="4286217"/>
              <a:ext cx="2251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00" dirty="0">
                  <a:solidFill>
                    <a:srgbClr val="000000"/>
                  </a:solidFill>
                  <a:effectLst/>
                  <a:latin typeface="Helvetica" pitchFamily="2" charset="0"/>
                  <a:ea typeface="Aptos" panose="020B0004020202020204" pitchFamily="34" charset="0"/>
                  <a:cs typeface="Times New Roman (Body CS)"/>
                </a:rPr>
                <a:t>75% </a:t>
              </a:r>
              <a:r>
                <a:rPr lang="en-US" sz="2000" kern="100" dirty="0">
                  <a:solidFill>
                    <a:srgbClr val="000000"/>
                  </a:solidFill>
                  <a:effectLst/>
                  <a:latin typeface="Helvetica" pitchFamily="2" charset="0"/>
                  <a:ea typeface="Aptos" panose="020B0004020202020204" pitchFamily="34" charset="0"/>
                  <a:cs typeface="Times New Roman (Body CS)"/>
                </a:rPr>
                <a:t>of non-profit leaders expected to leave within next 5-10 years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09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D5A3-4A3C-CDD2-931D-C24E48CB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&amp; Discipline: Vision to Execution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68189C-34EA-A61B-F9CF-5104494EEFE0}"/>
              </a:ext>
            </a:extLst>
          </p:cNvPr>
          <p:cNvSpPr/>
          <p:nvPr/>
        </p:nvSpPr>
        <p:spPr>
          <a:xfrm>
            <a:off x="1246920" y="3133658"/>
            <a:ext cx="2758098" cy="1848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5005FB-4F40-7D97-CB33-5F7CD214EC0B}"/>
              </a:ext>
            </a:extLst>
          </p:cNvPr>
          <p:cNvSpPr/>
          <p:nvPr/>
        </p:nvSpPr>
        <p:spPr>
          <a:xfrm>
            <a:off x="1246921" y="2285106"/>
            <a:ext cx="2758098" cy="7628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04D17E-FBEE-F0AC-7B09-9E01831B4904}"/>
              </a:ext>
            </a:extLst>
          </p:cNvPr>
          <p:cNvSpPr/>
          <p:nvPr/>
        </p:nvSpPr>
        <p:spPr>
          <a:xfrm>
            <a:off x="4116511" y="3399245"/>
            <a:ext cx="488205" cy="762896"/>
          </a:xfrm>
          <a:prstGeom prst="rightArrow">
            <a:avLst>
              <a:gd name="adj1" fmla="val 50000"/>
              <a:gd name="adj2" fmla="val 679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80AA6D-50E8-D141-9F00-51D15D27FF5B}"/>
              </a:ext>
            </a:extLst>
          </p:cNvPr>
          <p:cNvSpPr txBox="1"/>
          <p:nvPr/>
        </p:nvSpPr>
        <p:spPr>
          <a:xfrm>
            <a:off x="1358413" y="2288610"/>
            <a:ext cx="2508739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Clear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Expectations: 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3DE4A18-1EB3-DF6A-6F99-B42472AF0A21}"/>
              </a:ext>
            </a:extLst>
          </p:cNvPr>
          <p:cNvSpPr txBox="1">
            <a:spLocks/>
          </p:cNvSpPr>
          <p:nvPr/>
        </p:nvSpPr>
        <p:spPr>
          <a:xfrm>
            <a:off x="1358413" y="3179654"/>
            <a:ext cx="2881068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Define success through explicit non-negotiable standards</a:t>
            </a:r>
            <a:endParaRPr lang="en-US" sz="18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DCDC22-2B05-CA8C-3F92-E48DFA1C4AC2}"/>
              </a:ext>
            </a:extLst>
          </p:cNvPr>
          <p:cNvSpPr/>
          <p:nvPr/>
        </p:nvSpPr>
        <p:spPr>
          <a:xfrm>
            <a:off x="4716951" y="3133658"/>
            <a:ext cx="2758098" cy="1848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9063E2-1281-02C1-85EF-4CD44CF860C0}"/>
              </a:ext>
            </a:extLst>
          </p:cNvPr>
          <p:cNvSpPr/>
          <p:nvPr/>
        </p:nvSpPr>
        <p:spPr>
          <a:xfrm>
            <a:off x="4716952" y="2285106"/>
            <a:ext cx="2758098" cy="7628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2E1C979A-B48E-A01F-0012-4ECCC6F4C00F}"/>
              </a:ext>
            </a:extLst>
          </p:cNvPr>
          <p:cNvSpPr/>
          <p:nvPr/>
        </p:nvSpPr>
        <p:spPr>
          <a:xfrm>
            <a:off x="7586542" y="3399245"/>
            <a:ext cx="488205" cy="762896"/>
          </a:xfrm>
          <a:prstGeom prst="rightArrow">
            <a:avLst>
              <a:gd name="adj1" fmla="val 50000"/>
              <a:gd name="adj2" fmla="val 679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4768C7-48CA-5E2F-0056-DAFA5982024F}"/>
              </a:ext>
            </a:extLst>
          </p:cNvPr>
          <p:cNvSpPr txBox="1"/>
          <p:nvPr/>
        </p:nvSpPr>
        <p:spPr>
          <a:xfrm>
            <a:off x="4828444" y="2288610"/>
            <a:ext cx="2508739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kern="1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Strategic Delegation: 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D4A3043-5513-8ED9-703B-EF33FD1001C3}"/>
              </a:ext>
            </a:extLst>
          </p:cNvPr>
          <p:cNvSpPr txBox="1">
            <a:spLocks/>
          </p:cNvSpPr>
          <p:nvPr/>
        </p:nvSpPr>
        <p:spPr>
          <a:xfrm>
            <a:off x="4828444" y="3179654"/>
            <a:ext cx="2881068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Protect your altitude; delegate authority, not tasks</a:t>
            </a:r>
            <a:endParaRPr lang="en-US" sz="18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C8DEF3-4C64-D006-0387-8E20333C3867}"/>
              </a:ext>
            </a:extLst>
          </p:cNvPr>
          <p:cNvSpPr/>
          <p:nvPr/>
        </p:nvSpPr>
        <p:spPr>
          <a:xfrm>
            <a:off x="8186981" y="3133658"/>
            <a:ext cx="2758098" cy="1848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8307E7-A95F-DCAF-787D-D928480FBDE1}"/>
              </a:ext>
            </a:extLst>
          </p:cNvPr>
          <p:cNvSpPr/>
          <p:nvPr/>
        </p:nvSpPr>
        <p:spPr>
          <a:xfrm>
            <a:off x="8186982" y="2285106"/>
            <a:ext cx="2758098" cy="7628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458B61-FBC8-17EE-AF92-F328D1B4E12F}"/>
              </a:ext>
            </a:extLst>
          </p:cNvPr>
          <p:cNvSpPr txBox="1"/>
          <p:nvPr/>
        </p:nvSpPr>
        <p:spPr>
          <a:xfrm>
            <a:off x="8298474" y="2288610"/>
            <a:ext cx="2508739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kern="1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Accountability: 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7068445A-33EA-BB51-C17B-E60970BE5320}"/>
              </a:ext>
            </a:extLst>
          </p:cNvPr>
          <p:cNvSpPr txBox="1">
            <a:spLocks/>
          </p:cNvSpPr>
          <p:nvPr/>
        </p:nvSpPr>
        <p:spPr>
          <a:xfrm>
            <a:off x="8298474" y="3179654"/>
            <a:ext cx="2881068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Manage measurable outcomes, not just admirable effort</a:t>
            </a:r>
            <a:endParaRPr lang="en-US" sz="18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293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5436-817C-FB3D-8D4B-FF1C8B17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35B49-07A7-F6E0-77DD-0469ABDC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If clear expectations are not: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Written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Discussed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Measured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Reinforced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They become optional!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9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5436-817C-FB3D-8D4B-FF1C8B17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35B49-07A7-F6E0-77DD-0469ABDC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In the weeds? One of two things happening: 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Hired below level required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Leading below level required</a:t>
            </a:r>
          </a:p>
        </p:txBody>
      </p:sp>
    </p:spTree>
    <p:extLst>
      <p:ext uri="{BB962C8B-B14F-4D97-AF65-F5344CB8AC3E}">
        <p14:creationId xmlns:p14="http://schemas.microsoft.com/office/powerpoint/2010/main" val="424198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5436-817C-FB3D-8D4B-FF1C8B17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35B49-07A7-F6E0-77DD-0469ABDC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When accountability is tied to outcomes: 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Strategy gains traction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People perform at an optimal level 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Performance becomes predictable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latin typeface="Helvetica" pitchFamily="2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22918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and placing a cube on a stack of wooden blocks&#10;&#10;Description automatically generated">
            <a:extLst>
              <a:ext uri="{FF2B5EF4-FFF2-40B4-BE49-F238E27FC236}">
                <a16:creationId xmlns:a16="http://schemas.microsoft.com/office/drawing/2014/main" id="{C983B488-4EB5-A281-645D-4D7A60056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1171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E9C48-31EC-E237-5643-430D7CC1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Future-Focused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Talent Architecture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E304B-5556-FBA1-136E-06BAF4038C28}"/>
              </a:ext>
            </a:extLst>
          </p:cNvPr>
          <p:cNvSpPr txBox="1"/>
          <p:nvPr/>
        </p:nvSpPr>
        <p:spPr>
          <a:xfrm>
            <a:off x="316523" y="6350391"/>
            <a:ext cx="7125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Copyright © 2025, Hathorn Consulting Group, All rights reserved.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92ED3DB-C24C-18B4-5B5B-80536AA643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8546123" y="6060830"/>
            <a:ext cx="3329354" cy="85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6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D5A3-4A3C-CDD2-931D-C24E48CB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Future Talent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6EFD71-32E0-F5F0-FB68-05AFA0CA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1200"/>
            <a:ext cx="10515600" cy="3857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400" i="1" kern="1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(Source: World Economic Forum, Future of Jobs Report) </a:t>
            </a:r>
          </a:p>
          <a:p>
            <a:pPr marL="0" indent="0" algn="ctr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F36CBE2-CFB8-D3FD-ED6B-D4B388B8C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552515"/>
              </p:ext>
            </p:extLst>
          </p:nvPr>
        </p:nvGraphicFramePr>
        <p:xfrm>
          <a:off x="1703948" y="1660098"/>
          <a:ext cx="2458880" cy="251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0BC25B0-4D54-EB46-8E95-62344A126D45}"/>
              </a:ext>
            </a:extLst>
          </p:cNvPr>
          <p:cNvSpPr txBox="1"/>
          <p:nvPr/>
        </p:nvSpPr>
        <p:spPr>
          <a:xfrm>
            <a:off x="2429295" y="2596069"/>
            <a:ext cx="100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23%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E0852-4049-AD0E-21C0-070E7D67E974}"/>
              </a:ext>
            </a:extLst>
          </p:cNvPr>
          <p:cNvSpPr txBox="1"/>
          <p:nvPr/>
        </p:nvSpPr>
        <p:spPr>
          <a:xfrm>
            <a:off x="1807404" y="4286217"/>
            <a:ext cx="225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23%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of jobs will be redesigned by 2027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0FDBE-639E-FF5F-2209-2F5186A44FFF}"/>
              </a:ext>
            </a:extLst>
          </p:cNvPr>
          <p:cNvSpPr txBox="1"/>
          <p:nvPr/>
        </p:nvSpPr>
        <p:spPr>
          <a:xfrm>
            <a:off x="7924800" y="4286217"/>
            <a:ext cx="245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6 in 10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employees will require reskilling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01CDA4-7D57-4268-95C0-B7FEDC9A9BBA}"/>
              </a:ext>
            </a:extLst>
          </p:cNvPr>
          <p:cNvGrpSpPr/>
          <p:nvPr/>
        </p:nvGrpSpPr>
        <p:grpSpPr>
          <a:xfrm>
            <a:off x="4855674" y="1660098"/>
            <a:ext cx="2458880" cy="3334005"/>
            <a:chOff x="8028154" y="1660098"/>
            <a:chExt cx="2458880" cy="3334005"/>
          </a:xfrm>
        </p:grpSpPr>
        <p:graphicFrame>
          <p:nvGraphicFramePr>
            <p:cNvPr id="8" name="Content Placeholder 3">
              <a:extLst>
                <a:ext uri="{FF2B5EF4-FFF2-40B4-BE49-F238E27FC236}">
                  <a16:creationId xmlns:a16="http://schemas.microsoft.com/office/drawing/2014/main" id="{1BED7BBA-FC85-2064-7A0A-27D0E0618EE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4252798"/>
                </p:ext>
              </p:extLst>
            </p:nvPr>
          </p:nvGraphicFramePr>
          <p:xfrm>
            <a:off x="8028154" y="1660098"/>
            <a:ext cx="2458880" cy="25178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086595-9297-6A9A-05DD-D64F6BE2DC62}"/>
                </a:ext>
              </a:extLst>
            </p:cNvPr>
            <p:cNvSpPr txBox="1"/>
            <p:nvPr/>
          </p:nvSpPr>
          <p:spPr>
            <a:xfrm>
              <a:off x="8753501" y="2596069"/>
              <a:ext cx="10081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5"/>
                  </a:solidFill>
                  <a:latin typeface="Helvetica Neue Condensed Black" panose="02000503000000020004" pitchFamily="2" charset="0"/>
                  <a:ea typeface="Helvetica Neue Condensed Black" panose="02000503000000020004" pitchFamily="2" charset="0"/>
                  <a:cs typeface="Helvetica Neue Condensed Black" panose="02000503000000020004" pitchFamily="2" charset="0"/>
                </a:rPr>
                <a:t>44%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064B72-D3E6-80CC-A19F-BECF03C9E0BA}"/>
                </a:ext>
              </a:extLst>
            </p:cNvPr>
            <p:cNvSpPr txBox="1"/>
            <p:nvPr/>
          </p:nvSpPr>
          <p:spPr>
            <a:xfrm>
              <a:off x="8137865" y="4286217"/>
              <a:ext cx="22519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b="1" i="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44% 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of core skills will be disrupted</a:t>
              </a:r>
            </a:p>
          </p:txBody>
        </p:sp>
      </p:grpSp>
      <p:sp>
        <p:nvSpPr>
          <p:cNvPr id="15" name="Shape">
            <a:extLst>
              <a:ext uri="{FF2B5EF4-FFF2-40B4-BE49-F238E27FC236}">
                <a16:creationId xmlns:a16="http://schemas.microsoft.com/office/drawing/2014/main" id="{644C0ADD-BF1E-7DCF-F276-1A8A6F828A69}"/>
              </a:ext>
            </a:extLst>
          </p:cNvPr>
          <p:cNvSpPr/>
          <p:nvPr/>
        </p:nvSpPr>
        <p:spPr>
          <a:xfrm>
            <a:off x="8064534" y="1956022"/>
            <a:ext cx="359196" cy="91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F320F997-F764-74F6-B597-9C04F45E38E3}"/>
              </a:ext>
            </a:extLst>
          </p:cNvPr>
          <p:cNvSpPr/>
          <p:nvPr/>
        </p:nvSpPr>
        <p:spPr>
          <a:xfrm>
            <a:off x="8489077" y="1956022"/>
            <a:ext cx="359196" cy="91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E5CCEED1-F998-AD43-01C3-AFA1C6DEB181}"/>
              </a:ext>
            </a:extLst>
          </p:cNvPr>
          <p:cNvSpPr/>
          <p:nvPr/>
        </p:nvSpPr>
        <p:spPr>
          <a:xfrm>
            <a:off x="8913619" y="1956022"/>
            <a:ext cx="359196" cy="91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28D5BEAE-E7E5-F3C0-CBB9-D7B29C768951}"/>
              </a:ext>
            </a:extLst>
          </p:cNvPr>
          <p:cNvSpPr/>
          <p:nvPr/>
        </p:nvSpPr>
        <p:spPr>
          <a:xfrm>
            <a:off x="9338162" y="1956022"/>
            <a:ext cx="359196" cy="91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A9D20A85-7D2A-1343-CCEE-40B4D99411E8}"/>
              </a:ext>
            </a:extLst>
          </p:cNvPr>
          <p:cNvSpPr/>
          <p:nvPr/>
        </p:nvSpPr>
        <p:spPr>
          <a:xfrm>
            <a:off x="9762705" y="1956022"/>
            <a:ext cx="359196" cy="91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5182DE02-294E-0B18-2235-4993C2DBE5A9}"/>
              </a:ext>
            </a:extLst>
          </p:cNvPr>
          <p:cNvSpPr/>
          <p:nvPr/>
        </p:nvSpPr>
        <p:spPr>
          <a:xfrm>
            <a:off x="8064534" y="3001050"/>
            <a:ext cx="359196" cy="91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FEB941F0-A281-A600-C105-4B7F63AAB1A3}"/>
              </a:ext>
            </a:extLst>
          </p:cNvPr>
          <p:cNvSpPr/>
          <p:nvPr/>
        </p:nvSpPr>
        <p:spPr>
          <a:xfrm>
            <a:off x="8489077" y="3001050"/>
            <a:ext cx="359196" cy="91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rgbClr val="E2E2E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4D649254-D971-DAEF-1DAE-6B6EA3C0E65C}"/>
              </a:ext>
            </a:extLst>
          </p:cNvPr>
          <p:cNvSpPr/>
          <p:nvPr/>
        </p:nvSpPr>
        <p:spPr>
          <a:xfrm>
            <a:off x="8913619" y="3001050"/>
            <a:ext cx="359196" cy="91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rgbClr val="E2E2E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9DBF9E18-A399-E2BF-EC8B-060D6CC4F751}"/>
              </a:ext>
            </a:extLst>
          </p:cNvPr>
          <p:cNvSpPr/>
          <p:nvPr/>
        </p:nvSpPr>
        <p:spPr>
          <a:xfrm>
            <a:off x="9338162" y="3001050"/>
            <a:ext cx="359196" cy="91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rgbClr val="E2E2E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A1E03966-BE2D-CA22-F2D0-D123B52927D0}"/>
              </a:ext>
            </a:extLst>
          </p:cNvPr>
          <p:cNvSpPr/>
          <p:nvPr/>
        </p:nvSpPr>
        <p:spPr>
          <a:xfrm>
            <a:off x="9762705" y="3001050"/>
            <a:ext cx="359196" cy="91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rgbClr val="E2E2E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9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5436-817C-FB3D-8D4B-FF1C8B17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Vacancies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35B49-07A7-F6E0-77DD-0469ABDC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Maintain the role as designed?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Restructure the function/ hierarchy?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Redesign it for future?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Allow technology and AI to absorb it? </a:t>
            </a:r>
          </a:p>
        </p:txBody>
      </p:sp>
    </p:spTree>
    <p:extLst>
      <p:ext uri="{BB962C8B-B14F-4D97-AF65-F5344CB8AC3E}">
        <p14:creationId xmlns:p14="http://schemas.microsoft.com/office/powerpoint/2010/main" val="110366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BC56-D38E-614B-68AF-F24C856A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3818"/>
          </a:xfrm>
        </p:spPr>
        <p:txBody>
          <a:bodyPr>
            <a:normAutofit/>
          </a:bodyPr>
          <a:lstStyle/>
          <a:p>
            <a:pPr algn="ctr"/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If you stepped away from the</a:t>
            </a:r>
            <a:b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</a:b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organization tomorrow,</a:t>
            </a:r>
            <a:b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</a:b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would the mission</a:t>
            </a:r>
            <a:br>
              <a:rPr lang="en-US" sz="40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</a:br>
            <a:r>
              <a:rPr lang="en-US" i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stall</a:t>
            </a:r>
            <a: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, </a:t>
            </a:r>
            <a:r>
              <a:rPr lang="en-US" i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stabilize</a:t>
            </a:r>
            <a: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, or </a:t>
            </a:r>
            <a:r>
              <a:rPr lang="en-US" i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accelerate</a:t>
            </a:r>
            <a: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95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BC56-D38E-614B-68AF-F24C856A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3818"/>
          </a:xfrm>
        </p:spPr>
        <p:txBody>
          <a:bodyPr>
            <a:normAutofit/>
          </a:bodyPr>
          <a:lstStyle/>
          <a:p>
            <a:pPr algn="ctr"/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If you stepped away from the</a:t>
            </a:r>
            <a:b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</a:b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organization tomorrow,</a:t>
            </a:r>
            <a:b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</a:b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would the mission</a:t>
            </a:r>
            <a:br>
              <a:rPr lang="en-US" sz="40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</a:br>
            <a:r>
              <a:rPr lang="en-US" i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stall</a:t>
            </a:r>
            <a: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, </a:t>
            </a:r>
            <a:r>
              <a:rPr lang="en-US" i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stabilize</a:t>
            </a:r>
            <a: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, or </a:t>
            </a:r>
            <a:r>
              <a:rPr lang="en-US" i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accelerate</a:t>
            </a:r>
            <a: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6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FF3812-15BA-DF6C-5B61-176CB3D6CBEB}"/>
              </a:ext>
            </a:extLst>
          </p:cNvPr>
          <p:cNvSpPr txBox="1"/>
          <p:nvPr/>
        </p:nvSpPr>
        <p:spPr>
          <a:xfrm>
            <a:off x="1238363" y="1328350"/>
            <a:ext cx="2443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Strategy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F82F1-7242-73C3-4E50-1FC170C2B3AB}"/>
              </a:ext>
            </a:extLst>
          </p:cNvPr>
          <p:cNvSpPr txBox="1"/>
          <p:nvPr/>
        </p:nvSpPr>
        <p:spPr>
          <a:xfrm>
            <a:off x="5455742" y="1451460"/>
            <a:ext cx="634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R</a:t>
            </a:r>
            <a:r>
              <a:rPr lang="en-US" sz="2800" b="1" dirty="0"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ight focus that chooses the future </a:t>
            </a:r>
            <a:endParaRPr lang="en-US" sz="2800" b="1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C02FCC5-40AB-2E46-5234-2EE2CB43B682}"/>
              </a:ext>
            </a:extLst>
          </p:cNvPr>
          <p:cNvSpPr/>
          <p:nvPr/>
        </p:nvSpPr>
        <p:spPr>
          <a:xfrm>
            <a:off x="4088112" y="1328352"/>
            <a:ext cx="1060033" cy="76944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9876B-20C2-EC92-D06B-BB6503B91095}"/>
              </a:ext>
            </a:extLst>
          </p:cNvPr>
          <p:cNvSpPr txBox="1"/>
          <p:nvPr/>
        </p:nvSpPr>
        <p:spPr>
          <a:xfrm>
            <a:off x="643650" y="2526956"/>
            <a:ext cx="303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Innovation</a:t>
            </a:r>
            <a:endParaRPr lang="en-US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84FB0-3B00-831E-3538-30C1D2E5AB13}"/>
              </a:ext>
            </a:extLst>
          </p:cNvPr>
          <p:cNvSpPr txBox="1"/>
          <p:nvPr/>
        </p:nvSpPr>
        <p:spPr>
          <a:xfrm>
            <a:off x="5455742" y="2650066"/>
            <a:ext cx="5900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R</a:t>
            </a:r>
            <a:r>
              <a:rPr lang="en-US" sz="2800" b="1" dirty="0"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ight ideas that create the future </a:t>
            </a:r>
            <a:endParaRPr lang="en-US" sz="2800" b="1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8965CCE-2116-E383-9735-6945F7B76CE4}"/>
              </a:ext>
            </a:extLst>
          </p:cNvPr>
          <p:cNvSpPr/>
          <p:nvPr/>
        </p:nvSpPr>
        <p:spPr>
          <a:xfrm>
            <a:off x="4088112" y="2526958"/>
            <a:ext cx="1060033" cy="76944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ADC58-2192-9AB4-6F5C-70FA2CC563A0}"/>
              </a:ext>
            </a:extLst>
          </p:cNvPr>
          <p:cNvSpPr txBox="1"/>
          <p:nvPr/>
        </p:nvSpPr>
        <p:spPr>
          <a:xfrm>
            <a:off x="1876295" y="3725561"/>
            <a:ext cx="1805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Talent</a:t>
            </a:r>
            <a:endParaRPr lang="en-US" sz="4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33D42-60C8-B83B-08B2-7C2B5DBB1CC5}"/>
              </a:ext>
            </a:extLst>
          </p:cNvPr>
          <p:cNvSpPr txBox="1"/>
          <p:nvPr/>
        </p:nvSpPr>
        <p:spPr>
          <a:xfrm>
            <a:off x="5438109" y="3848671"/>
            <a:ext cx="5936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Right people that build the future </a:t>
            </a:r>
            <a:endParaRPr lang="en-US" sz="2800" b="1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D2805CD-D4DD-230F-357E-35C557CAF6D3}"/>
              </a:ext>
            </a:extLst>
          </p:cNvPr>
          <p:cNvSpPr/>
          <p:nvPr/>
        </p:nvSpPr>
        <p:spPr>
          <a:xfrm>
            <a:off x="4088112" y="3725563"/>
            <a:ext cx="1060033" cy="76944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7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4D8F-80AF-12A3-FD35-B69029BF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5989"/>
          </a:xfrm>
        </p:spPr>
        <p:txBody>
          <a:bodyPr>
            <a:normAutofit/>
          </a:bodyPr>
          <a:lstStyle/>
          <a:p>
            <a:pPr algn="ctr"/>
            <a: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The Legacy of Great Leadership.</a:t>
            </a:r>
            <a:b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</a:br>
            <a:br>
              <a:rPr lang="en-US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</a:br>
            <a:r>
              <a:rPr lang="en-US" sz="5400" kern="100" dirty="0">
                <a:solidFill>
                  <a:schemeClr val="accent5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Build it NOW! </a:t>
            </a:r>
            <a:endParaRPr lang="en-US" sz="54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57359-CC77-205E-EF89-0ED4FE009E8E}"/>
              </a:ext>
            </a:extLst>
          </p:cNvPr>
          <p:cNvSpPr txBox="1"/>
          <p:nvPr/>
        </p:nvSpPr>
        <p:spPr>
          <a:xfrm>
            <a:off x="10515600" y="4529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57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at camera&#10;&#10;Description automatically generated">
            <a:extLst>
              <a:ext uri="{FF2B5EF4-FFF2-40B4-BE49-F238E27FC236}">
                <a16:creationId xmlns:a16="http://schemas.microsoft.com/office/drawing/2014/main" id="{C7DB4EEE-162A-9C36-66BD-635C7551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7" y="377702"/>
            <a:ext cx="5261097" cy="5261097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3328856D-3200-54BB-0A7B-D152D88988CE}"/>
              </a:ext>
            </a:extLst>
          </p:cNvPr>
          <p:cNvSpPr txBox="1">
            <a:spLocks/>
          </p:cNvSpPr>
          <p:nvPr/>
        </p:nvSpPr>
        <p:spPr>
          <a:xfrm>
            <a:off x="6295292" y="377701"/>
            <a:ext cx="5261097" cy="34205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3200" b="1" dirty="0"/>
              <a:t>Sarah Hathorn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Hathorn Consulting Group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>
                <a:hlinkClick r:id="rId3"/>
              </a:rPr>
              <a:t>sarah@hathornconsultinggroup.com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800-267-3245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 err="1"/>
              <a:t>hathornconsultinggroup.com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 err="1"/>
              <a:t>linkedin.com</a:t>
            </a:r>
            <a:r>
              <a:rPr lang="en-US" sz="2400" dirty="0"/>
              <a:t>/in/</a:t>
            </a:r>
            <a:r>
              <a:rPr lang="en-US" sz="2400" dirty="0" err="1"/>
              <a:t>sarahhathorn</a:t>
            </a:r>
            <a:r>
              <a:rPr lang="en-US" sz="2400" dirty="0"/>
              <a:t>/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 err="1"/>
              <a:t>youtube.com</a:t>
            </a:r>
            <a:r>
              <a:rPr lang="en-US" sz="2400" dirty="0"/>
              <a:t>/@</a:t>
            </a:r>
            <a:r>
              <a:rPr lang="en-US" sz="2400" dirty="0" err="1"/>
              <a:t>hathornconsulting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771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314F9-4B8A-542E-DD55-F593F1E45E24}"/>
              </a:ext>
            </a:extLst>
          </p:cNvPr>
          <p:cNvGrpSpPr/>
          <p:nvPr/>
        </p:nvGrpSpPr>
        <p:grpSpPr>
          <a:xfrm>
            <a:off x="2200602" y="1068858"/>
            <a:ext cx="7790793" cy="3166653"/>
            <a:chOff x="2121521" y="1031788"/>
            <a:chExt cx="7790793" cy="31666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FF3812-15BA-DF6C-5B61-176CB3D6CBEB}"/>
                </a:ext>
              </a:extLst>
            </p:cNvPr>
            <p:cNvSpPr txBox="1"/>
            <p:nvPr/>
          </p:nvSpPr>
          <p:spPr>
            <a:xfrm>
              <a:off x="2716234" y="1031788"/>
              <a:ext cx="24432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effectLst/>
                  <a:latin typeface="Helvetica" pitchFamily="2" charset="0"/>
                  <a:ea typeface="Aptos" panose="020B0004020202020204" pitchFamily="34" charset="0"/>
                  <a:cs typeface="Times New Roman (Body CS)"/>
                </a:rPr>
                <a:t>Strategy</a:t>
              </a:r>
              <a:endParaRPr lang="en-US" sz="44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7F82F1-7242-73C3-4E50-1FC170C2B3AB}"/>
                </a:ext>
              </a:extLst>
            </p:cNvPr>
            <p:cNvSpPr txBox="1"/>
            <p:nvPr/>
          </p:nvSpPr>
          <p:spPr>
            <a:xfrm>
              <a:off x="6933613" y="1031789"/>
              <a:ext cx="26308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effectLst/>
                  <a:latin typeface="Helvetica" pitchFamily="2" charset="0"/>
                  <a:ea typeface="Aptos" panose="020B0004020202020204" pitchFamily="34" charset="0"/>
                  <a:cs typeface="Times New Roman (Body CS)"/>
                </a:rPr>
                <a:t>Direction</a:t>
              </a:r>
              <a:endParaRPr lang="en-US" sz="4400" b="1" dirty="0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CC02FCC5-40AB-2E46-5234-2EE2CB43B682}"/>
                </a:ext>
              </a:extLst>
            </p:cNvPr>
            <p:cNvSpPr/>
            <p:nvPr/>
          </p:nvSpPr>
          <p:spPr>
            <a:xfrm>
              <a:off x="5565983" y="1031790"/>
              <a:ext cx="1060033" cy="76944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49876B-20C2-EC92-D06B-BB6503B91095}"/>
                </a:ext>
              </a:extLst>
            </p:cNvPr>
            <p:cNvSpPr txBox="1"/>
            <p:nvPr/>
          </p:nvSpPr>
          <p:spPr>
            <a:xfrm>
              <a:off x="2121521" y="2230394"/>
              <a:ext cx="30380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effectLst/>
                  <a:latin typeface="Helvetica" pitchFamily="2" charset="0"/>
                  <a:ea typeface="Aptos" panose="020B0004020202020204" pitchFamily="34" charset="0"/>
                  <a:cs typeface="Times New Roman (Body CS)"/>
                </a:rPr>
                <a:t>Innovation</a:t>
              </a:r>
              <a:endParaRPr lang="en-US" sz="44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D84FB0-3B00-831E-3538-30C1D2E5AB13}"/>
                </a:ext>
              </a:extLst>
            </p:cNvPr>
            <p:cNvSpPr txBox="1"/>
            <p:nvPr/>
          </p:nvSpPr>
          <p:spPr>
            <a:xfrm>
              <a:off x="6933613" y="2230395"/>
              <a:ext cx="29787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effectLst/>
                  <a:latin typeface="Helvetica" pitchFamily="2" charset="0"/>
                  <a:ea typeface="Aptos" panose="020B0004020202020204" pitchFamily="34" charset="0"/>
                  <a:cs typeface="Times New Roman (Body CS)"/>
                </a:rPr>
                <a:t>Relevance</a:t>
              </a:r>
              <a:endParaRPr lang="en-US" sz="4400" b="1" dirty="0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48965CCE-2116-E383-9735-6945F7B76CE4}"/>
                </a:ext>
              </a:extLst>
            </p:cNvPr>
            <p:cNvSpPr/>
            <p:nvPr/>
          </p:nvSpPr>
          <p:spPr>
            <a:xfrm>
              <a:off x="5565983" y="2230396"/>
              <a:ext cx="1060033" cy="76944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2ADC58-2192-9AB4-6F5C-70FA2CC563A0}"/>
                </a:ext>
              </a:extLst>
            </p:cNvPr>
            <p:cNvSpPr txBox="1"/>
            <p:nvPr/>
          </p:nvSpPr>
          <p:spPr>
            <a:xfrm>
              <a:off x="3354166" y="3428999"/>
              <a:ext cx="18053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effectLst/>
                  <a:latin typeface="Helvetica" pitchFamily="2" charset="0"/>
                  <a:ea typeface="Aptos" panose="020B0004020202020204" pitchFamily="34" charset="0"/>
                  <a:cs typeface="Times New Roman (Body CS)"/>
                </a:rPr>
                <a:t>Talent</a:t>
              </a:r>
              <a:endParaRPr lang="en-US" sz="44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933D42-60C8-B83B-08B2-7C2B5DBB1CC5}"/>
                </a:ext>
              </a:extLst>
            </p:cNvPr>
            <p:cNvSpPr txBox="1"/>
            <p:nvPr/>
          </p:nvSpPr>
          <p:spPr>
            <a:xfrm>
              <a:off x="6933613" y="3429000"/>
              <a:ext cx="28825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effectLst/>
                  <a:latin typeface="Helvetica" pitchFamily="2" charset="0"/>
                  <a:ea typeface="Aptos" panose="020B0004020202020204" pitchFamily="34" charset="0"/>
                  <a:cs typeface="Times New Roman (Body CS)"/>
                </a:rPr>
                <a:t>Execution</a:t>
              </a:r>
              <a:endParaRPr lang="en-US" sz="4400" b="1" dirty="0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DD2805CD-D4DD-230F-357E-35C557CAF6D3}"/>
                </a:ext>
              </a:extLst>
            </p:cNvPr>
            <p:cNvSpPr/>
            <p:nvPr/>
          </p:nvSpPr>
          <p:spPr>
            <a:xfrm>
              <a:off x="5565983" y="3429001"/>
              <a:ext cx="1060033" cy="769440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76A07F-4D0D-599F-6775-E85E96BAE700}"/>
              </a:ext>
            </a:extLst>
          </p:cNvPr>
          <p:cNvSpPr txBox="1"/>
          <p:nvPr/>
        </p:nvSpPr>
        <p:spPr>
          <a:xfrm>
            <a:off x="2054028" y="4895805"/>
            <a:ext cx="808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Aligned leadership creates Strategic Alchemy </a:t>
            </a:r>
          </a:p>
        </p:txBody>
      </p:sp>
    </p:spTree>
    <p:extLst>
      <p:ext uri="{BB962C8B-B14F-4D97-AF65-F5344CB8AC3E}">
        <p14:creationId xmlns:p14="http://schemas.microsoft.com/office/powerpoint/2010/main" val="109304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6B210A-F08E-A6C8-DB28-CD694E91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14" y="-81510"/>
            <a:ext cx="10515600" cy="103960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Some of the companies we have worked with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EA301E-9BBD-7349-9F46-ECE4720E122D}"/>
              </a:ext>
            </a:extLst>
          </p:cNvPr>
          <p:cNvSpPr/>
          <p:nvPr/>
        </p:nvSpPr>
        <p:spPr>
          <a:xfrm>
            <a:off x="275306" y="776748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AC4C9-F73B-AF1B-958C-4DA14BFF53C0}"/>
              </a:ext>
            </a:extLst>
          </p:cNvPr>
          <p:cNvSpPr/>
          <p:nvPr/>
        </p:nvSpPr>
        <p:spPr>
          <a:xfrm>
            <a:off x="1602661" y="776748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E819B-5EE9-A43A-F8F7-46B43F056468}"/>
              </a:ext>
            </a:extLst>
          </p:cNvPr>
          <p:cNvSpPr/>
          <p:nvPr/>
        </p:nvSpPr>
        <p:spPr>
          <a:xfrm>
            <a:off x="2930016" y="776748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7C5DA8-D84F-3061-D446-B078D6BBB805}"/>
              </a:ext>
            </a:extLst>
          </p:cNvPr>
          <p:cNvSpPr/>
          <p:nvPr/>
        </p:nvSpPr>
        <p:spPr>
          <a:xfrm>
            <a:off x="4245548" y="776748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C1ECB-5B8F-0541-8688-235D33B1121A}"/>
              </a:ext>
            </a:extLst>
          </p:cNvPr>
          <p:cNvSpPr/>
          <p:nvPr/>
        </p:nvSpPr>
        <p:spPr>
          <a:xfrm>
            <a:off x="5561080" y="776748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7A94F-CFB5-8C68-9647-578B95371804}"/>
              </a:ext>
            </a:extLst>
          </p:cNvPr>
          <p:cNvSpPr/>
          <p:nvPr/>
        </p:nvSpPr>
        <p:spPr>
          <a:xfrm>
            <a:off x="6876612" y="776748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A0B458-8CF3-E9DC-FF08-AA02EF2C818A}"/>
              </a:ext>
            </a:extLst>
          </p:cNvPr>
          <p:cNvSpPr/>
          <p:nvPr/>
        </p:nvSpPr>
        <p:spPr>
          <a:xfrm>
            <a:off x="8192144" y="776748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8ADC6-968B-2718-4CE4-2998586E3F58}"/>
              </a:ext>
            </a:extLst>
          </p:cNvPr>
          <p:cNvSpPr/>
          <p:nvPr/>
        </p:nvSpPr>
        <p:spPr>
          <a:xfrm>
            <a:off x="9507676" y="776748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9CF51A-B5A3-E3C5-2B8E-0964174BEDFC}"/>
              </a:ext>
            </a:extLst>
          </p:cNvPr>
          <p:cNvSpPr/>
          <p:nvPr/>
        </p:nvSpPr>
        <p:spPr>
          <a:xfrm>
            <a:off x="275306" y="2064774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F6F3FC-A602-1FFB-469F-558437A88ADB}"/>
              </a:ext>
            </a:extLst>
          </p:cNvPr>
          <p:cNvSpPr/>
          <p:nvPr/>
        </p:nvSpPr>
        <p:spPr>
          <a:xfrm>
            <a:off x="1602661" y="2064774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FEDD68-DCE6-726C-D03C-1FC44F48E9D2}"/>
              </a:ext>
            </a:extLst>
          </p:cNvPr>
          <p:cNvSpPr/>
          <p:nvPr/>
        </p:nvSpPr>
        <p:spPr>
          <a:xfrm>
            <a:off x="2930016" y="2064774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7773F7-4170-FC8A-2CB8-FC5FB9F57977}"/>
              </a:ext>
            </a:extLst>
          </p:cNvPr>
          <p:cNvSpPr/>
          <p:nvPr/>
        </p:nvSpPr>
        <p:spPr>
          <a:xfrm>
            <a:off x="4245548" y="2064774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FFD9E1-B615-771D-6F8A-9384D5CD1312}"/>
              </a:ext>
            </a:extLst>
          </p:cNvPr>
          <p:cNvSpPr/>
          <p:nvPr/>
        </p:nvSpPr>
        <p:spPr>
          <a:xfrm>
            <a:off x="5561080" y="2064774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4251A1-B443-A1EC-65F5-D0459FF7098D}"/>
              </a:ext>
            </a:extLst>
          </p:cNvPr>
          <p:cNvSpPr/>
          <p:nvPr/>
        </p:nvSpPr>
        <p:spPr>
          <a:xfrm>
            <a:off x="6876612" y="2064774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89409-EFC0-D477-D949-FD38B14DC051}"/>
              </a:ext>
            </a:extLst>
          </p:cNvPr>
          <p:cNvSpPr/>
          <p:nvPr/>
        </p:nvSpPr>
        <p:spPr>
          <a:xfrm>
            <a:off x="8192144" y="2064774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F2AB4E-CEE3-9D03-BDDF-C5EEEAE9E623}"/>
              </a:ext>
            </a:extLst>
          </p:cNvPr>
          <p:cNvSpPr/>
          <p:nvPr/>
        </p:nvSpPr>
        <p:spPr>
          <a:xfrm>
            <a:off x="9507676" y="2064774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6921AA-566B-7E51-3CA4-ADCEAB5990B9}"/>
              </a:ext>
            </a:extLst>
          </p:cNvPr>
          <p:cNvSpPr/>
          <p:nvPr/>
        </p:nvSpPr>
        <p:spPr>
          <a:xfrm>
            <a:off x="275306" y="3352800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797D47-F701-CA71-A298-F04C2437EE90}"/>
              </a:ext>
            </a:extLst>
          </p:cNvPr>
          <p:cNvSpPr/>
          <p:nvPr/>
        </p:nvSpPr>
        <p:spPr>
          <a:xfrm>
            <a:off x="1602661" y="3352800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992D14-CF07-479B-0AC7-83F23DB51669}"/>
              </a:ext>
            </a:extLst>
          </p:cNvPr>
          <p:cNvSpPr/>
          <p:nvPr/>
        </p:nvSpPr>
        <p:spPr>
          <a:xfrm>
            <a:off x="2930016" y="3352800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AD8FA-FBE1-FDBC-8B16-852883B574E5}"/>
              </a:ext>
            </a:extLst>
          </p:cNvPr>
          <p:cNvSpPr/>
          <p:nvPr/>
        </p:nvSpPr>
        <p:spPr>
          <a:xfrm>
            <a:off x="4245548" y="3352800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B9875-6A66-01CD-2CCE-705D51D0CF53}"/>
              </a:ext>
            </a:extLst>
          </p:cNvPr>
          <p:cNvSpPr/>
          <p:nvPr/>
        </p:nvSpPr>
        <p:spPr>
          <a:xfrm>
            <a:off x="5561080" y="3352800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50FDE0-6AB1-7EA1-244B-64721A7B5A67}"/>
              </a:ext>
            </a:extLst>
          </p:cNvPr>
          <p:cNvSpPr/>
          <p:nvPr/>
        </p:nvSpPr>
        <p:spPr>
          <a:xfrm>
            <a:off x="6876612" y="3352800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9D811B-DB42-871F-D930-99519B4C0DF7}"/>
              </a:ext>
            </a:extLst>
          </p:cNvPr>
          <p:cNvSpPr/>
          <p:nvPr/>
        </p:nvSpPr>
        <p:spPr>
          <a:xfrm>
            <a:off x="8192144" y="3352800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ECEC88-BBD3-2260-3112-1811D0DA0310}"/>
              </a:ext>
            </a:extLst>
          </p:cNvPr>
          <p:cNvSpPr/>
          <p:nvPr/>
        </p:nvSpPr>
        <p:spPr>
          <a:xfrm>
            <a:off x="9507676" y="3352800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6E113D-3EF3-A2CD-C50E-CD262D2FE8A9}"/>
              </a:ext>
            </a:extLst>
          </p:cNvPr>
          <p:cNvSpPr/>
          <p:nvPr/>
        </p:nvSpPr>
        <p:spPr>
          <a:xfrm>
            <a:off x="275306" y="4640825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17D726-77AE-A261-49ED-3D4A669C33CC}"/>
              </a:ext>
            </a:extLst>
          </p:cNvPr>
          <p:cNvSpPr/>
          <p:nvPr/>
        </p:nvSpPr>
        <p:spPr>
          <a:xfrm>
            <a:off x="1602661" y="4640825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888ED9-84A5-A7DA-CB8B-7B4E8CFEA5A3}"/>
              </a:ext>
            </a:extLst>
          </p:cNvPr>
          <p:cNvSpPr/>
          <p:nvPr/>
        </p:nvSpPr>
        <p:spPr>
          <a:xfrm>
            <a:off x="2930016" y="4640825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8C1EC8-F679-3017-F329-A932234DAAA2}"/>
              </a:ext>
            </a:extLst>
          </p:cNvPr>
          <p:cNvSpPr/>
          <p:nvPr/>
        </p:nvSpPr>
        <p:spPr>
          <a:xfrm>
            <a:off x="4245548" y="4640825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5F4FAB-B22D-8C67-0782-65A6DDC729E7}"/>
              </a:ext>
            </a:extLst>
          </p:cNvPr>
          <p:cNvSpPr/>
          <p:nvPr/>
        </p:nvSpPr>
        <p:spPr>
          <a:xfrm>
            <a:off x="5561080" y="4640825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07BE76-EECE-5673-9618-AB60AEB70D58}"/>
              </a:ext>
            </a:extLst>
          </p:cNvPr>
          <p:cNvSpPr/>
          <p:nvPr/>
        </p:nvSpPr>
        <p:spPr>
          <a:xfrm>
            <a:off x="6876612" y="4640825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F1D114-28B3-CD8E-D05F-912DB45C150C}"/>
              </a:ext>
            </a:extLst>
          </p:cNvPr>
          <p:cNvSpPr/>
          <p:nvPr/>
        </p:nvSpPr>
        <p:spPr>
          <a:xfrm>
            <a:off x="8192144" y="4640825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558A11-127D-06B6-9B3F-4B84068F639E}"/>
              </a:ext>
            </a:extLst>
          </p:cNvPr>
          <p:cNvSpPr/>
          <p:nvPr/>
        </p:nvSpPr>
        <p:spPr>
          <a:xfrm>
            <a:off x="9507676" y="4640825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9F5F36-6942-54CA-CFFB-852C1C5B7522}"/>
              </a:ext>
            </a:extLst>
          </p:cNvPr>
          <p:cNvSpPr/>
          <p:nvPr/>
        </p:nvSpPr>
        <p:spPr>
          <a:xfrm>
            <a:off x="10825198" y="776748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A0AF19-1162-0EEC-C061-848C1D94D760}"/>
              </a:ext>
            </a:extLst>
          </p:cNvPr>
          <p:cNvSpPr/>
          <p:nvPr/>
        </p:nvSpPr>
        <p:spPr>
          <a:xfrm>
            <a:off x="10825198" y="2064774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F63133-E150-2AB7-A178-BC15791FDE6D}"/>
              </a:ext>
            </a:extLst>
          </p:cNvPr>
          <p:cNvSpPr/>
          <p:nvPr/>
        </p:nvSpPr>
        <p:spPr>
          <a:xfrm>
            <a:off x="10825198" y="3352800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2F8011-9AE6-9EFC-1BBE-2088B14A76BA}"/>
              </a:ext>
            </a:extLst>
          </p:cNvPr>
          <p:cNvSpPr/>
          <p:nvPr/>
        </p:nvSpPr>
        <p:spPr>
          <a:xfrm>
            <a:off x="10825198" y="4640825"/>
            <a:ext cx="1130710" cy="11307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90A43935-985E-2276-D22C-8B58CB768A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7092" y="1249248"/>
            <a:ext cx="997403" cy="18626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CDFD018-0943-195E-5118-62E2F28BDD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2510" y="932059"/>
            <a:ext cx="671921" cy="77529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179128A8-8D71-5C6D-8F0D-A8C56260D0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6988" y="951645"/>
            <a:ext cx="949958" cy="77100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7315F96-6A5D-765D-0BCC-8F0FAABD93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5622" y="941891"/>
            <a:ext cx="780047" cy="774312"/>
          </a:xfrm>
          <a:prstGeom prst="rect">
            <a:avLst/>
          </a:prstGeom>
        </p:spPr>
      </p:pic>
      <p:pic>
        <p:nvPicPr>
          <p:cNvPr id="45" name="Picture 44" descr="A logo for a gas company&#10;&#10;Description automatically generated">
            <a:extLst>
              <a:ext uri="{FF2B5EF4-FFF2-40B4-BE49-F238E27FC236}">
                <a16:creationId xmlns:a16="http://schemas.microsoft.com/office/drawing/2014/main" id="{31F862B5-6DF0-8449-D329-370AFCA781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05" r="22093"/>
          <a:stretch/>
        </p:blipFill>
        <p:spPr>
          <a:xfrm>
            <a:off x="4386191" y="954816"/>
            <a:ext cx="841833" cy="77484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873147BA-383E-5BCC-D127-E6ACDCC9C5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0011" y="957825"/>
            <a:ext cx="772324" cy="768556"/>
          </a:xfrm>
          <a:prstGeom prst="rect">
            <a:avLst/>
          </a:prstGeom>
        </p:spPr>
      </p:pic>
      <p:pic>
        <p:nvPicPr>
          <p:cNvPr id="47" name="Picture 46" descr="A white text on an orange background&#10;&#10;Description automatically generated">
            <a:extLst>
              <a:ext uri="{FF2B5EF4-FFF2-40B4-BE49-F238E27FC236}">
                <a16:creationId xmlns:a16="http://schemas.microsoft.com/office/drawing/2014/main" id="{6EF2854E-971E-53CF-76BA-D20B210C5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8200" y="1051921"/>
            <a:ext cx="609661" cy="609661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8FF76E80-B3EF-4038-A731-E246C01B10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37225" y="1051922"/>
            <a:ext cx="609661" cy="609661"/>
          </a:xfrm>
          <a:prstGeom prst="rect">
            <a:avLst/>
          </a:prstGeom>
        </p:spPr>
      </p:pic>
      <p:pic>
        <p:nvPicPr>
          <p:cNvPr id="49" name="Picture 48" descr="A red fleur-de-lis logo&#10;&#10;Description automatically generated">
            <a:extLst>
              <a:ext uri="{FF2B5EF4-FFF2-40B4-BE49-F238E27FC236}">
                <a16:creationId xmlns:a16="http://schemas.microsoft.com/office/drawing/2014/main" id="{7CE91D13-D4CE-6664-0FEA-3BEEA506F7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2806" y="1133339"/>
            <a:ext cx="875494" cy="430743"/>
          </a:xfrm>
          <a:prstGeom prst="rect">
            <a:avLst/>
          </a:prstGeom>
        </p:spPr>
      </p:pic>
      <p:pic>
        <p:nvPicPr>
          <p:cNvPr id="50" name="Picture 49" descr="A blue and black logo&#10;&#10;Description automatically generated">
            <a:extLst>
              <a:ext uri="{FF2B5EF4-FFF2-40B4-BE49-F238E27FC236}">
                <a16:creationId xmlns:a16="http://schemas.microsoft.com/office/drawing/2014/main" id="{7C6D173C-2B4B-B5DC-2BFB-B59A30061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8509" y="2430261"/>
            <a:ext cx="1023708" cy="443607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BED5B5CB-A26E-7D2E-8796-176C2F9000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303" y="2175745"/>
            <a:ext cx="646341" cy="912059"/>
          </a:xfrm>
          <a:prstGeom prst="rect">
            <a:avLst/>
          </a:prstGeom>
        </p:spPr>
      </p:pic>
      <p:pic>
        <p:nvPicPr>
          <p:cNvPr id="55" name="Picture 54" descr="A red and black logo&#10;&#10;AI-generated content may be incorrect.">
            <a:extLst>
              <a:ext uri="{FF2B5EF4-FFF2-40B4-BE49-F238E27FC236}">
                <a16:creationId xmlns:a16="http://schemas.microsoft.com/office/drawing/2014/main" id="{0A999DF6-9313-9552-CEAD-A7FCDD3292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8009" y="2291393"/>
            <a:ext cx="1130559" cy="635939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BB67F86-4A85-566B-B3B9-1A2BA9E764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96023" y="2392867"/>
            <a:ext cx="858963" cy="49083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CF95959-CCF9-0E5A-66FD-FA32A35E4F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48280" y="2471523"/>
            <a:ext cx="939026" cy="372849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540D3580-3254-BB93-4FC6-7650C4EF0D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59051" y="2602193"/>
            <a:ext cx="957896" cy="114947"/>
          </a:xfrm>
          <a:prstGeom prst="rect">
            <a:avLst/>
          </a:prstGeom>
        </p:spPr>
      </p:pic>
      <p:pic>
        <p:nvPicPr>
          <p:cNvPr id="61" name="Picture 6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1C605F-027E-BBD9-A563-635F23B4E2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62136" y="2546820"/>
            <a:ext cx="999848" cy="2359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33AE501-FF15-20DB-F453-0B2D79F769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86652" y="2598838"/>
            <a:ext cx="970828" cy="116499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024816BD-D9EC-5811-AF3E-A14C235F76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52806" y="2414156"/>
            <a:ext cx="875494" cy="556984"/>
          </a:xfrm>
          <a:prstGeom prst="rect">
            <a:avLst/>
          </a:prstGeom>
        </p:spPr>
      </p:pic>
      <p:pic>
        <p:nvPicPr>
          <p:cNvPr id="64" name="Picture 63" descr="A green and white logo&#10;&#10;Description automatically generated">
            <a:extLst>
              <a:ext uri="{FF2B5EF4-FFF2-40B4-BE49-F238E27FC236}">
                <a16:creationId xmlns:a16="http://schemas.microsoft.com/office/drawing/2014/main" id="{73ADB47B-D2EB-6013-FACD-4CD2E0A38B9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27003" b="29146"/>
          <a:stretch/>
        </p:blipFill>
        <p:spPr>
          <a:xfrm>
            <a:off x="347092" y="3787841"/>
            <a:ext cx="997403" cy="291059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10C8CC5F-E89C-A3E4-AA5D-6E6913A076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67758" y="3801241"/>
            <a:ext cx="1024796" cy="23365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DD27327C-CAD5-3345-CDE3-B4A12D0DD2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99463" y="3856667"/>
            <a:ext cx="1005840" cy="134113"/>
          </a:xfrm>
          <a:prstGeom prst="rect">
            <a:avLst/>
          </a:prstGeom>
        </p:spPr>
      </p:pic>
      <p:pic>
        <p:nvPicPr>
          <p:cNvPr id="67" name="Picture 66" descr="A logo for children's healthcare of atlanta&#10;&#10;Description automatically generated">
            <a:extLst>
              <a:ext uri="{FF2B5EF4-FFF2-40B4-BE49-F238E27FC236}">
                <a16:creationId xmlns:a16="http://schemas.microsoft.com/office/drawing/2014/main" id="{3536EB5A-2093-9A06-19B1-6BBA39371DA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36737" y="3542277"/>
            <a:ext cx="957577" cy="811067"/>
          </a:xfrm>
          <a:prstGeom prst="rect">
            <a:avLst/>
          </a:prstGeom>
        </p:spPr>
      </p:pic>
      <p:pic>
        <p:nvPicPr>
          <p:cNvPr id="68" name="Picture 67" descr="A red square with a yellow letter m&#10;&#10;Description automatically generated">
            <a:extLst>
              <a:ext uri="{FF2B5EF4-FFF2-40B4-BE49-F238E27FC236}">
                <a16:creationId xmlns:a16="http://schemas.microsoft.com/office/drawing/2014/main" id="{84B0F711-0C05-B585-9F2A-89C4372A7E9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83053" y="3586991"/>
            <a:ext cx="699949" cy="699949"/>
          </a:xfrm>
          <a:prstGeom prst="rect">
            <a:avLst/>
          </a:prstGeom>
        </p:spPr>
      </p:pic>
      <p:pic>
        <p:nvPicPr>
          <p:cNvPr id="69" name="Picture 68" descr="A red and grey logo&#10;&#10;Description automatically generated">
            <a:extLst>
              <a:ext uri="{FF2B5EF4-FFF2-40B4-BE49-F238E27FC236}">
                <a16:creationId xmlns:a16="http://schemas.microsoft.com/office/drawing/2014/main" id="{980DFE46-246F-C6E8-6EA5-A86AE6F351E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35622" y="3631729"/>
            <a:ext cx="770652" cy="612919"/>
          </a:xfrm>
          <a:prstGeom prst="rect">
            <a:avLst/>
          </a:prstGeom>
        </p:spPr>
      </p:pic>
      <p:pic>
        <p:nvPicPr>
          <p:cNvPr id="70" name="Picture 69" descr="A blue and black logo&#10;&#10;Description automatically generated">
            <a:extLst>
              <a:ext uri="{FF2B5EF4-FFF2-40B4-BE49-F238E27FC236}">
                <a16:creationId xmlns:a16="http://schemas.microsoft.com/office/drawing/2014/main" id="{DF160803-B5AE-8255-8E68-B0986405DEF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70529" y="3791448"/>
            <a:ext cx="1005840" cy="265462"/>
          </a:xfrm>
          <a:prstGeom prst="rect">
            <a:avLst/>
          </a:prstGeom>
        </p:spPr>
      </p:pic>
      <p:pic>
        <p:nvPicPr>
          <p:cNvPr id="71" name="Picture 70" descr="A logo with a purple circle&#10;&#10;Description automatically generated">
            <a:extLst>
              <a:ext uri="{FF2B5EF4-FFF2-40B4-BE49-F238E27FC236}">
                <a16:creationId xmlns:a16="http://schemas.microsoft.com/office/drawing/2014/main" id="{F748FEC2-AE30-4C55-B100-76920BC89BB2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30184" b="30011"/>
          <a:stretch/>
        </p:blipFill>
        <p:spPr>
          <a:xfrm>
            <a:off x="10833063" y="3801241"/>
            <a:ext cx="1097280" cy="327581"/>
          </a:xfrm>
          <a:prstGeom prst="rect">
            <a:avLst/>
          </a:prstGeom>
        </p:spPr>
      </p:pic>
      <p:pic>
        <p:nvPicPr>
          <p:cNvPr id="72" name="Picture 71" descr="A logo for a company&#10;&#10;Description automatically generated">
            <a:extLst>
              <a:ext uri="{FF2B5EF4-FFF2-40B4-BE49-F238E27FC236}">
                <a16:creationId xmlns:a16="http://schemas.microsoft.com/office/drawing/2014/main" id="{DF78316C-B404-DAA4-ED73-E2B32A509C9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36899" y="3594822"/>
            <a:ext cx="1054581" cy="700242"/>
          </a:xfrm>
          <a:prstGeom prst="rect">
            <a:avLst/>
          </a:prstGeom>
        </p:spPr>
      </p:pic>
      <p:pic>
        <p:nvPicPr>
          <p:cNvPr id="73" name="Picture 72" descr="A blue and black logo&#10;&#10;Description automatically generated">
            <a:extLst>
              <a:ext uri="{FF2B5EF4-FFF2-40B4-BE49-F238E27FC236}">
                <a16:creationId xmlns:a16="http://schemas.microsoft.com/office/drawing/2014/main" id="{CB4669AF-26DF-9D6B-6258-FB842B8347C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95755" y="4844198"/>
            <a:ext cx="807500" cy="593513"/>
          </a:xfrm>
          <a:prstGeom prst="rect">
            <a:avLst/>
          </a:prstGeom>
        </p:spPr>
      </p:pic>
      <p:pic>
        <p:nvPicPr>
          <p:cNvPr id="74" name="Picture 73" descr="A black and gold text&#10;&#10;Description automatically generated">
            <a:extLst>
              <a:ext uri="{FF2B5EF4-FFF2-40B4-BE49-F238E27FC236}">
                <a16:creationId xmlns:a16="http://schemas.microsoft.com/office/drawing/2014/main" id="{FBB28818-27F0-2CE6-A2FA-A1E91467AE8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68845" y="4963249"/>
            <a:ext cx="1005840" cy="425302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E4DE2A70-E44C-7982-256B-CF60D961CB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69825" y="5029199"/>
            <a:ext cx="969449" cy="299883"/>
          </a:xfrm>
          <a:prstGeom prst="rect">
            <a:avLst/>
          </a:prstGeom>
        </p:spPr>
      </p:pic>
      <p:pic>
        <p:nvPicPr>
          <p:cNvPr id="76" name="Picture 75" descr="A close-up of a logo&#10;&#10;Description automatically generated">
            <a:extLst>
              <a:ext uri="{FF2B5EF4-FFF2-40B4-BE49-F238E27FC236}">
                <a16:creationId xmlns:a16="http://schemas.microsoft.com/office/drawing/2014/main" id="{B7EA22C4-6C27-ABC4-77AE-B0B727F02B8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21222" y="5034998"/>
            <a:ext cx="1005840" cy="273682"/>
          </a:xfrm>
          <a:prstGeom prst="rect">
            <a:avLst/>
          </a:prstGeom>
        </p:spPr>
      </p:pic>
      <p:pic>
        <p:nvPicPr>
          <p:cNvPr id="77" name="Picture 76" descr="A logo with a blue circle&#10;&#10;Description automatically generated">
            <a:extLst>
              <a:ext uri="{FF2B5EF4-FFF2-40B4-BE49-F238E27FC236}">
                <a16:creationId xmlns:a16="http://schemas.microsoft.com/office/drawing/2014/main" id="{5F6E4244-4D57-70EA-D8F5-C7A60BCD5E7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630577" y="4912731"/>
            <a:ext cx="987446" cy="465510"/>
          </a:xfrm>
          <a:prstGeom prst="rect">
            <a:avLst/>
          </a:prstGeom>
        </p:spPr>
      </p:pic>
      <p:pic>
        <p:nvPicPr>
          <p:cNvPr id="78" name="Picture 76">
            <a:extLst>
              <a:ext uri="{FF2B5EF4-FFF2-40B4-BE49-F238E27FC236}">
                <a16:creationId xmlns:a16="http://schemas.microsoft.com/office/drawing/2014/main" id="{F94B26BB-6DF0-B5EF-A5B7-62D27B1EED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6940596" y="4933185"/>
            <a:ext cx="972582" cy="583182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27898311-89FB-C145-2ECC-F47190880B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893058" y="5117029"/>
            <a:ext cx="1005840" cy="190128"/>
          </a:xfrm>
          <a:prstGeom prst="rect">
            <a:avLst/>
          </a:prstGeom>
        </p:spPr>
      </p:pic>
      <p:pic>
        <p:nvPicPr>
          <p:cNvPr id="83" name="Picture 82" descr="A white flower with black letters&#10;&#10;Description automatically generated">
            <a:extLst>
              <a:ext uri="{FF2B5EF4-FFF2-40B4-BE49-F238E27FC236}">
                <a16:creationId xmlns:a16="http://schemas.microsoft.com/office/drawing/2014/main" id="{FD30F483-AA95-4F43-DDBC-1971DD26655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277174" y="5017324"/>
            <a:ext cx="954365" cy="251149"/>
          </a:xfrm>
          <a:prstGeom prst="rect">
            <a:avLst/>
          </a:prstGeom>
        </p:spPr>
      </p:pic>
      <p:pic>
        <p:nvPicPr>
          <p:cNvPr id="84" name="Picture 83" descr="A logo with a rooster and arrow&#10;&#10;Description automatically generated">
            <a:extLst>
              <a:ext uri="{FF2B5EF4-FFF2-40B4-BE49-F238E27FC236}">
                <a16:creationId xmlns:a16="http://schemas.microsoft.com/office/drawing/2014/main" id="{67321BCD-4E1F-D1B1-DEB7-3509CFCC9E9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705847" y="4844198"/>
            <a:ext cx="748942" cy="7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7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FF3812-15BA-DF6C-5B61-176CB3D6CBEB}"/>
              </a:ext>
            </a:extLst>
          </p:cNvPr>
          <p:cNvSpPr txBox="1"/>
          <p:nvPr/>
        </p:nvSpPr>
        <p:spPr>
          <a:xfrm>
            <a:off x="1373227" y="2751702"/>
            <a:ext cx="2443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Strategy</a:t>
            </a:r>
            <a:endParaRPr lang="en-US" sz="8000" b="1" baseline="-17000" dirty="0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9876B-20C2-EC92-D06B-BB6503B91095}"/>
              </a:ext>
            </a:extLst>
          </p:cNvPr>
          <p:cNvSpPr txBox="1"/>
          <p:nvPr/>
        </p:nvSpPr>
        <p:spPr>
          <a:xfrm>
            <a:off x="4759699" y="2751702"/>
            <a:ext cx="303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Innovation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ADC58-2192-9AB4-6F5C-70FA2CC563A0}"/>
              </a:ext>
            </a:extLst>
          </p:cNvPr>
          <p:cNvSpPr txBox="1"/>
          <p:nvPr/>
        </p:nvSpPr>
        <p:spPr>
          <a:xfrm>
            <a:off x="8705060" y="2751701"/>
            <a:ext cx="1805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Talent</a:t>
            </a:r>
            <a:endParaRPr lang="en-US" sz="44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76A07F-4D0D-599F-6775-E85E96BAE700}"/>
              </a:ext>
            </a:extLst>
          </p:cNvPr>
          <p:cNvSpPr txBox="1"/>
          <p:nvPr/>
        </p:nvSpPr>
        <p:spPr>
          <a:xfrm>
            <a:off x="2769608" y="1201135"/>
            <a:ext cx="6652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>
                <a:solidFill>
                  <a:schemeClr val="accent2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Strategic Alchemy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Disciplined integration of: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00C9E-6244-50F9-C562-E8E8C8040B56}"/>
              </a:ext>
            </a:extLst>
          </p:cNvPr>
          <p:cNvSpPr txBox="1"/>
          <p:nvPr/>
        </p:nvSpPr>
        <p:spPr>
          <a:xfrm>
            <a:off x="3996205" y="2751702"/>
            <a:ext cx="583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Helvetica" pitchFamily="2" charset="0"/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94E01-4385-7B88-EF5D-B516B516AFC5}"/>
              </a:ext>
            </a:extLst>
          </p:cNvPr>
          <p:cNvSpPr txBox="1"/>
          <p:nvPr/>
        </p:nvSpPr>
        <p:spPr>
          <a:xfrm>
            <a:off x="7941566" y="2751702"/>
            <a:ext cx="583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Helvetica" pitchFamily="2" charset="0"/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415B9-4009-6EDD-6C1C-511847336722}"/>
              </a:ext>
            </a:extLst>
          </p:cNvPr>
          <p:cNvSpPr txBox="1"/>
          <p:nvPr/>
        </p:nvSpPr>
        <p:spPr>
          <a:xfrm>
            <a:off x="3816525" y="3966519"/>
            <a:ext cx="52452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Leadership the catalyst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Turning pressure into performance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Complexity &amp; change into gold</a:t>
            </a:r>
          </a:p>
        </p:txBody>
      </p:sp>
    </p:spTree>
    <p:extLst>
      <p:ext uri="{BB962C8B-B14F-4D97-AF65-F5344CB8AC3E}">
        <p14:creationId xmlns:p14="http://schemas.microsoft.com/office/powerpoint/2010/main" val="281602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2100-26D8-E9DB-9A8A-DEC5CB82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8AC8DA4E-046B-45A4-BA6C-E70FEB1E12A8}"/>
              </a:ext>
            </a:extLst>
          </p:cNvPr>
          <p:cNvSpPr/>
          <p:nvPr/>
        </p:nvSpPr>
        <p:spPr>
          <a:xfrm>
            <a:off x="5273956" y="90321"/>
            <a:ext cx="1642569" cy="14160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03DC9D-CBB9-0DC4-92DD-57A4A0331775}"/>
              </a:ext>
            </a:extLst>
          </p:cNvPr>
          <p:cNvGrpSpPr/>
          <p:nvPr/>
        </p:nvGrpSpPr>
        <p:grpSpPr>
          <a:xfrm>
            <a:off x="5162549" y="557623"/>
            <a:ext cx="1868207" cy="596599"/>
            <a:chOff x="5162549" y="557623"/>
            <a:chExt cx="1868207" cy="59659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E7F5B8-F92B-FD9C-DB14-0992963D2D1E}"/>
                </a:ext>
              </a:extLst>
            </p:cNvPr>
            <p:cNvSpPr/>
            <p:nvPr/>
          </p:nvSpPr>
          <p:spPr>
            <a:xfrm>
              <a:off x="5162549" y="557623"/>
              <a:ext cx="1868207" cy="3108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81407D-F08E-ED62-E041-B7F31E899165}"/>
                </a:ext>
              </a:extLst>
            </p:cNvPr>
            <p:cNvSpPr/>
            <p:nvPr/>
          </p:nvSpPr>
          <p:spPr>
            <a:xfrm>
              <a:off x="5443472" y="843326"/>
              <a:ext cx="1310477" cy="3108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Freeform 1">
            <a:extLst>
              <a:ext uri="{FF2B5EF4-FFF2-40B4-BE49-F238E27FC236}">
                <a16:creationId xmlns:a16="http://schemas.microsoft.com/office/drawing/2014/main" id="{A7636A09-924F-529B-C434-96C7DA0F0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921" y="3112400"/>
            <a:ext cx="1684605" cy="1657995"/>
          </a:xfrm>
          <a:custGeom>
            <a:avLst/>
            <a:gdLst>
              <a:gd name="T0" fmla="*/ 7050 w 10886"/>
              <a:gd name="T1" fmla="*/ 7186 h 10717"/>
              <a:gd name="T2" fmla="*/ 3610 w 10886"/>
              <a:gd name="T3" fmla="*/ 6964 h 10717"/>
              <a:gd name="T4" fmla="*/ 3835 w 10886"/>
              <a:gd name="T5" fmla="*/ 3526 h 10717"/>
              <a:gd name="T6" fmla="*/ 7271 w 10886"/>
              <a:gd name="T7" fmla="*/ 3745 h 10717"/>
              <a:gd name="T8" fmla="*/ 10877 w 10886"/>
              <a:gd name="T9" fmla="*/ 5184 h 10717"/>
              <a:gd name="T10" fmla="*/ 10821 w 10886"/>
              <a:gd name="T11" fmla="*/ 4566 h 10717"/>
              <a:gd name="T12" fmla="*/ 9380 w 10886"/>
              <a:gd name="T13" fmla="*/ 3369 h 10717"/>
              <a:gd name="T14" fmla="*/ 10097 w 10886"/>
              <a:gd name="T15" fmla="*/ 2547 h 10717"/>
              <a:gd name="T16" fmla="*/ 8352 w 10886"/>
              <a:gd name="T17" fmla="*/ 2042 h 10717"/>
              <a:gd name="T18" fmla="*/ 7554 w 10886"/>
              <a:gd name="T19" fmla="*/ 345 h 10717"/>
              <a:gd name="T20" fmla="*/ 6383 w 10886"/>
              <a:gd name="T21" fmla="*/ 0 h 10717"/>
              <a:gd name="T22" fmla="*/ 4794 w 10886"/>
              <a:gd name="T23" fmla="*/ 994 h 10717"/>
              <a:gd name="T24" fmla="*/ 4238 w 10886"/>
              <a:gd name="T25" fmla="*/ 53 h 10717"/>
              <a:gd name="T26" fmla="*/ 3211 w 10886"/>
              <a:gd name="T27" fmla="*/ 1553 h 10717"/>
              <a:gd name="T28" fmla="*/ 1349 w 10886"/>
              <a:gd name="T29" fmla="*/ 1778 h 10717"/>
              <a:gd name="T30" fmla="*/ 637 w 10886"/>
              <a:gd name="T31" fmla="*/ 2814 h 10717"/>
              <a:gd name="T32" fmla="*/ 1092 w 10886"/>
              <a:gd name="T33" fmla="*/ 4631 h 10717"/>
              <a:gd name="T34" fmla="*/ 27 w 10886"/>
              <a:gd name="T35" fmla="*/ 4871 h 10717"/>
              <a:gd name="T36" fmla="*/ 7 w 10886"/>
              <a:gd name="T37" fmla="*/ 5527 h 10717"/>
              <a:gd name="T38" fmla="*/ 1137 w 10886"/>
              <a:gd name="T39" fmla="*/ 6308 h 10717"/>
              <a:gd name="T40" fmla="*/ 776 w 10886"/>
              <a:gd name="T41" fmla="*/ 8148 h 10717"/>
              <a:gd name="T42" fmla="*/ 1545 w 10886"/>
              <a:gd name="T43" fmla="*/ 9148 h 10717"/>
              <a:gd name="T44" fmla="*/ 3416 w 10886"/>
              <a:gd name="T45" fmla="*/ 9272 h 10717"/>
              <a:gd name="T46" fmla="*/ 3315 w 10886"/>
              <a:gd name="T47" fmla="*/ 10361 h 10717"/>
              <a:gd name="T48" fmla="*/ 5026 w 10886"/>
              <a:gd name="T49" fmla="*/ 9745 h 10717"/>
              <a:gd name="T50" fmla="*/ 6664 w 10886"/>
              <a:gd name="T51" fmla="*/ 10656 h 10717"/>
              <a:gd name="T52" fmla="*/ 7850 w 10886"/>
              <a:gd name="T53" fmla="*/ 10232 h 10717"/>
              <a:gd name="T54" fmla="*/ 8545 w 10886"/>
              <a:gd name="T55" fmla="*/ 8490 h 10717"/>
              <a:gd name="T56" fmla="*/ 9548 w 10886"/>
              <a:gd name="T57" fmla="*/ 8920 h 10717"/>
              <a:gd name="T58" fmla="*/ 9491 w 10886"/>
              <a:gd name="T59" fmla="*/ 7105 h 10717"/>
              <a:gd name="T60" fmla="*/ 10860 w 10886"/>
              <a:gd name="T61" fmla="*/ 5823 h 10717"/>
              <a:gd name="T62" fmla="*/ 10877 w 10886"/>
              <a:gd name="T63" fmla="*/ 5184 h 10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886" h="10717">
                <a:moveTo>
                  <a:pt x="7050" y="7186"/>
                </a:moveTo>
                <a:lnTo>
                  <a:pt x="7050" y="7186"/>
                </a:lnTo>
                <a:cubicBezTo>
                  <a:pt x="6040" y="8073"/>
                  <a:pt x="4501" y="7979"/>
                  <a:pt x="3610" y="6964"/>
                </a:cubicBezTo>
                <a:lnTo>
                  <a:pt x="3610" y="6964"/>
                </a:lnTo>
                <a:cubicBezTo>
                  <a:pt x="2724" y="5949"/>
                  <a:pt x="2822" y="4412"/>
                  <a:pt x="3835" y="3526"/>
                </a:cubicBezTo>
                <a:lnTo>
                  <a:pt x="3835" y="3526"/>
                </a:lnTo>
                <a:cubicBezTo>
                  <a:pt x="4844" y="2634"/>
                  <a:pt x="6384" y="2734"/>
                  <a:pt x="7271" y="3745"/>
                </a:cubicBezTo>
                <a:lnTo>
                  <a:pt x="7271" y="3745"/>
                </a:lnTo>
                <a:cubicBezTo>
                  <a:pt x="8164" y="4758"/>
                  <a:pt x="8062" y="6299"/>
                  <a:pt x="7050" y="7186"/>
                </a:cubicBezTo>
                <a:close/>
                <a:moveTo>
                  <a:pt x="10877" y="5184"/>
                </a:moveTo>
                <a:lnTo>
                  <a:pt x="10877" y="5184"/>
                </a:lnTo>
                <a:cubicBezTo>
                  <a:pt x="10872" y="4975"/>
                  <a:pt x="10852" y="4769"/>
                  <a:pt x="10821" y="4566"/>
                </a:cubicBezTo>
                <a:lnTo>
                  <a:pt x="9744" y="4388"/>
                </a:lnTo>
                <a:lnTo>
                  <a:pt x="9380" y="3369"/>
                </a:lnTo>
                <a:lnTo>
                  <a:pt x="10097" y="2547"/>
                </a:lnTo>
                <a:lnTo>
                  <a:pt x="10097" y="2547"/>
                </a:lnTo>
                <a:cubicBezTo>
                  <a:pt x="9880" y="2185"/>
                  <a:pt x="9620" y="1852"/>
                  <a:pt x="9328" y="1552"/>
                </a:cubicBezTo>
                <a:lnTo>
                  <a:pt x="8352" y="2042"/>
                </a:lnTo>
                <a:lnTo>
                  <a:pt x="7457" y="1433"/>
                </a:lnTo>
                <a:lnTo>
                  <a:pt x="7554" y="345"/>
                </a:lnTo>
                <a:lnTo>
                  <a:pt x="7554" y="345"/>
                </a:lnTo>
                <a:cubicBezTo>
                  <a:pt x="7183" y="189"/>
                  <a:pt x="6790" y="71"/>
                  <a:pt x="6383" y="0"/>
                </a:cubicBezTo>
                <a:lnTo>
                  <a:pt x="5876" y="969"/>
                </a:lnTo>
                <a:lnTo>
                  <a:pt x="4794" y="994"/>
                </a:lnTo>
                <a:lnTo>
                  <a:pt x="4238" y="53"/>
                </a:lnTo>
                <a:lnTo>
                  <a:pt x="4238" y="53"/>
                </a:lnTo>
                <a:cubicBezTo>
                  <a:pt x="3822" y="147"/>
                  <a:pt x="3425" y="288"/>
                  <a:pt x="3052" y="472"/>
                </a:cubicBezTo>
                <a:lnTo>
                  <a:pt x="3211" y="1553"/>
                </a:lnTo>
                <a:lnTo>
                  <a:pt x="2351" y="2211"/>
                </a:lnTo>
                <a:lnTo>
                  <a:pt x="1349" y="1778"/>
                </a:lnTo>
                <a:lnTo>
                  <a:pt x="1349" y="1778"/>
                </a:lnTo>
                <a:cubicBezTo>
                  <a:pt x="1074" y="2093"/>
                  <a:pt x="833" y="2440"/>
                  <a:pt x="637" y="2814"/>
                </a:cubicBezTo>
                <a:lnTo>
                  <a:pt x="1399" y="3594"/>
                </a:lnTo>
                <a:lnTo>
                  <a:pt x="1092" y="4631"/>
                </a:lnTo>
                <a:lnTo>
                  <a:pt x="27" y="4871"/>
                </a:lnTo>
                <a:lnTo>
                  <a:pt x="27" y="4871"/>
                </a:lnTo>
                <a:cubicBezTo>
                  <a:pt x="8" y="5086"/>
                  <a:pt x="0" y="5305"/>
                  <a:pt x="7" y="5527"/>
                </a:cubicBezTo>
                <a:lnTo>
                  <a:pt x="7" y="5527"/>
                </a:lnTo>
                <a:cubicBezTo>
                  <a:pt x="14" y="5731"/>
                  <a:pt x="32" y="5930"/>
                  <a:pt x="60" y="6126"/>
                </a:cubicBezTo>
                <a:lnTo>
                  <a:pt x="1137" y="6308"/>
                </a:lnTo>
                <a:lnTo>
                  <a:pt x="1498" y="7327"/>
                </a:lnTo>
                <a:lnTo>
                  <a:pt x="776" y="8148"/>
                </a:lnTo>
                <a:lnTo>
                  <a:pt x="776" y="8148"/>
                </a:lnTo>
                <a:cubicBezTo>
                  <a:pt x="994" y="8510"/>
                  <a:pt x="1252" y="8847"/>
                  <a:pt x="1545" y="9148"/>
                </a:cubicBezTo>
                <a:lnTo>
                  <a:pt x="2523" y="8661"/>
                </a:lnTo>
                <a:lnTo>
                  <a:pt x="3416" y="9272"/>
                </a:lnTo>
                <a:lnTo>
                  <a:pt x="3315" y="10361"/>
                </a:lnTo>
                <a:lnTo>
                  <a:pt x="3315" y="10361"/>
                </a:lnTo>
                <a:cubicBezTo>
                  <a:pt x="3698" y="10523"/>
                  <a:pt x="4101" y="10645"/>
                  <a:pt x="4521" y="10716"/>
                </a:cubicBezTo>
                <a:lnTo>
                  <a:pt x="5026" y="9745"/>
                </a:lnTo>
                <a:lnTo>
                  <a:pt x="6107" y="9715"/>
                </a:lnTo>
                <a:lnTo>
                  <a:pt x="6664" y="10656"/>
                </a:lnTo>
                <a:lnTo>
                  <a:pt x="6664" y="10656"/>
                </a:lnTo>
                <a:cubicBezTo>
                  <a:pt x="7080" y="10560"/>
                  <a:pt x="7477" y="10416"/>
                  <a:pt x="7850" y="10232"/>
                </a:cubicBezTo>
                <a:lnTo>
                  <a:pt x="7688" y="9152"/>
                </a:lnTo>
                <a:lnTo>
                  <a:pt x="8545" y="8490"/>
                </a:lnTo>
                <a:lnTo>
                  <a:pt x="9548" y="8920"/>
                </a:lnTo>
                <a:lnTo>
                  <a:pt x="9548" y="8920"/>
                </a:lnTo>
                <a:cubicBezTo>
                  <a:pt x="9823" y="8603"/>
                  <a:pt x="10063" y="8255"/>
                  <a:pt x="10258" y="7881"/>
                </a:cubicBezTo>
                <a:lnTo>
                  <a:pt x="9491" y="7105"/>
                </a:lnTo>
                <a:lnTo>
                  <a:pt x="9794" y="6065"/>
                </a:lnTo>
                <a:lnTo>
                  <a:pt x="10860" y="5823"/>
                </a:lnTo>
                <a:lnTo>
                  <a:pt x="10860" y="5823"/>
                </a:lnTo>
                <a:cubicBezTo>
                  <a:pt x="10877" y="5612"/>
                  <a:pt x="10885" y="5398"/>
                  <a:pt x="10877" y="51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507AA62C-AC12-3D83-7A31-246296036049}"/>
              </a:ext>
            </a:extLst>
          </p:cNvPr>
          <p:cNvSpPr>
            <a:spLocks noChangeArrowheads="1"/>
          </p:cNvSpPr>
          <p:nvPr/>
        </p:nvSpPr>
        <p:spPr bwMode="auto">
          <a:xfrm rot="20695491">
            <a:off x="5231921" y="1580463"/>
            <a:ext cx="1684605" cy="1657995"/>
          </a:xfrm>
          <a:custGeom>
            <a:avLst/>
            <a:gdLst>
              <a:gd name="T0" fmla="*/ 7050 w 10886"/>
              <a:gd name="T1" fmla="*/ 7186 h 10717"/>
              <a:gd name="T2" fmla="*/ 3610 w 10886"/>
              <a:gd name="T3" fmla="*/ 6964 h 10717"/>
              <a:gd name="T4" fmla="*/ 3835 w 10886"/>
              <a:gd name="T5" fmla="*/ 3526 h 10717"/>
              <a:gd name="T6" fmla="*/ 7271 w 10886"/>
              <a:gd name="T7" fmla="*/ 3745 h 10717"/>
              <a:gd name="T8" fmla="*/ 10877 w 10886"/>
              <a:gd name="T9" fmla="*/ 5184 h 10717"/>
              <a:gd name="T10" fmla="*/ 10821 w 10886"/>
              <a:gd name="T11" fmla="*/ 4566 h 10717"/>
              <a:gd name="T12" fmla="*/ 9380 w 10886"/>
              <a:gd name="T13" fmla="*/ 3369 h 10717"/>
              <a:gd name="T14" fmla="*/ 10097 w 10886"/>
              <a:gd name="T15" fmla="*/ 2547 h 10717"/>
              <a:gd name="T16" fmla="*/ 8352 w 10886"/>
              <a:gd name="T17" fmla="*/ 2042 h 10717"/>
              <a:gd name="T18" fmla="*/ 7554 w 10886"/>
              <a:gd name="T19" fmla="*/ 345 h 10717"/>
              <a:gd name="T20" fmla="*/ 6383 w 10886"/>
              <a:gd name="T21" fmla="*/ 0 h 10717"/>
              <a:gd name="T22" fmla="*/ 4794 w 10886"/>
              <a:gd name="T23" fmla="*/ 994 h 10717"/>
              <a:gd name="T24" fmla="*/ 4238 w 10886"/>
              <a:gd name="T25" fmla="*/ 53 h 10717"/>
              <a:gd name="T26" fmla="*/ 3211 w 10886"/>
              <a:gd name="T27" fmla="*/ 1553 h 10717"/>
              <a:gd name="T28" fmla="*/ 1349 w 10886"/>
              <a:gd name="T29" fmla="*/ 1778 h 10717"/>
              <a:gd name="T30" fmla="*/ 637 w 10886"/>
              <a:gd name="T31" fmla="*/ 2814 h 10717"/>
              <a:gd name="T32" fmla="*/ 1092 w 10886"/>
              <a:gd name="T33" fmla="*/ 4631 h 10717"/>
              <a:gd name="T34" fmla="*/ 27 w 10886"/>
              <a:gd name="T35" fmla="*/ 4871 h 10717"/>
              <a:gd name="T36" fmla="*/ 7 w 10886"/>
              <a:gd name="T37" fmla="*/ 5527 h 10717"/>
              <a:gd name="T38" fmla="*/ 1137 w 10886"/>
              <a:gd name="T39" fmla="*/ 6308 h 10717"/>
              <a:gd name="T40" fmla="*/ 776 w 10886"/>
              <a:gd name="T41" fmla="*/ 8148 h 10717"/>
              <a:gd name="T42" fmla="*/ 1545 w 10886"/>
              <a:gd name="T43" fmla="*/ 9148 h 10717"/>
              <a:gd name="T44" fmla="*/ 3416 w 10886"/>
              <a:gd name="T45" fmla="*/ 9272 h 10717"/>
              <a:gd name="T46" fmla="*/ 3315 w 10886"/>
              <a:gd name="T47" fmla="*/ 10361 h 10717"/>
              <a:gd name="T48" fmla="*/ 5026 w 10886"/>
              <a:gd name="T49" fmla="*/ 9745 h 10717"/>
              <a:gd name="T50" fmla="*/ 6664 w 10886"/>
              <a:gd name="T51" fmla="*/ 10656 h 10717"/>
              <a:gd name="T52" fmla="*/ 7850 w 10886"/>
              <a:gd name="T53" fmla="*/ 10232 h 10717"/>
              <a:gd name="T54" fmla="*/ 8545 w 10886"/>
              <a:gd name="T55" fmla="*/ 8490 h 10717"/>
              <a:gd name="T56" fmla="*/ 9548 w 10886"/>
              <a:gd name="T57" fmla="*/ 8920 h 10717"/>
              <a:gd name="T58" fmla="*/ 9491 w 10886"/>
              <a:gd name="T59" fmla="*/ 7105 h 10717"/>
              <a:gd name="T60" fmla="*/ 10860 w 10886"/>
              <a:gd name="T61" fmla="*/ 5823 h 10717"/>
              <a:gd name="T62" fmla="*/ 10877 w 10886"/>
              <a:gd name="T63" fmla="*/ 5184 h 10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886" h="10717">
                <a:moveTo>
                  <a:pt x="7050" y="7186"/>
                </a:moveTo>
                <a:lnTo>
                  <a:pt x="7050" y="7186"/>
                </a:lnTo>
                <a:cubicBezTo>
                  <a:pt x="6040" y="8073"/>
                  <a:pt x="4501" y="7979"/>
                  <a:pt x="3610" y="6964"/>
                </a:cubicBezTo>
                <a:lnTo>
                  <a:pt x="3610" y="6964"/>
                </a:lnTo>
                <a:cubicBezTo>
                  <a:pt x="2724" y="5949"/>
                  <a:pt x="2822" y="4412"/>
                  <a:pt x="3835" y="3526"/>
                </a:cubicBezTo>
                <a:lnTo>
                  <a:pt x="3835" y="3526"/>
                </a:lnTo>
                <a:cubicBezTo>
                  <a:pt x="4844" y="2634"/>
                  <a:pt x="6384" y="2734"/>
                  <a:pt x="7271" y="3745"/>
                </a:cubicBezTo>
                <a:lnTo>
                  <a:pt x="7271" y="3745"/>
                </a:lnTo>
                <a:cubicBezTo>
                  <a:pt x="8164" y="4758"/>
                  <a:pt x="8062" y="6299"/>
                  <a:pt x="7050" y="7186"/>
                </a:cubicBezTo>
                <a:close/>
                <a:moveTo>
                  <a:pt x="10877" y="5184"/>
                </a:moveTo>
                <a:lnTo>
                  <a:pt x="10877" y="5184"/>
                </a:lnTo>
                <a:cubicBezTo>
                  <a:pt x="10872" y="4975"/>
                  <a:pt x="10852" y="4769"/>
                  <a:pt x="10821" y="4566"/>
                </a:cubicBezTo>
                <a:lnTo>
                  <a:pt x="9744" y="4388"/>
                </a:lnTo>
                <a:lnTo>
                  <a:pt x="9380" y="3369"/>
                </a:lnTo>
                <a:lnTo>
                  <a:pt x="10097" y="2547"/>
                </a:lnTo>
                <a:lnTo>
                  <a:pt x="10097" y="2547"/>
                </a:lnTo>
                <a:cubicBezTo>
                  <a:pt x="9880" y="2185"/>
                  <a:pt x="9620" y="1852"/>
                  <a:pt x="9328" y="1552"/>
                </a:cubicBezTo>
                <a:lnTo>
                  <a:pt x="8352" y="2042"/>
                </a:lnTo>
                <a:lnTo>
                  <a:pt x="7457" y="1433"/>
                </a:lnTo>
                <a:lnTo>
                  <a:pt x="7554" y="345"/>
                </a:lnTo>
                <a:lnTo>
                  <a:pt x="7554" y="345"/>
                </a:lnTo>
                <a:cubicBezTo>
                  <a:pt x="7183" y="189"/>
                  <a:pt x="6790" y="71"/>
                  <a:pt x="6383" y="0"/>
                </a:cubicBezTo>
                <a:lnTo>
                  <a:pt x="5876" y="969"/>
                </a:lnTo>
                <a:lnTo>
                  <a:pt x="4794" y="994"/>
                </a:lnTo>
                <a:lnTo>
                  <a:pt x="4238" y="53"/>
                </a:lnTo>
                <a:lnTo>
                  <a:pt x="4238" y="53"/>
                </a:lnTo>
                <a:cubicBezTo>
                  <a:pt x="3822" y="147"/>
                  <a:pt x="3425" y="288"/>
                  <a:pt x="3052" y="472"/>
                </a:cubicBezTo>
                <a:lnTo>
                  <a:pt x="3211" y="1553"/>
                </a:lnTo>
                <a:lnTo>
                  <a:pt x="2351" y="2211"/>
                </a:lnTo>
                <a:lnTo>
                  <a:pt x="1349" y="1778"/>
                </a:lnTo>
                <a:lnTo>
                  <a:pt x="1349" y="1778"/>
                </a:lnTo>
                <a:cubicBezTo>
                  <a:pt x="1074" y="2093"/>
                  <a:pt x="833" y="2440"/>
                  <a:pt x="637" y="2814"/>
                </a:cubicBezTo>
                <a:lnTo>
                  <a:pt x="1399" y="3594"/>
                </a:lnTo>
                <a:lnTo>
                  <a:pt x="1092" y="4631"/>
                </a:lnTo>
                <a:lnTo>
                  <a:pt x="27" y="4871"/>
                </a:lnTo>
                <a:lnTo>
                  <a:pt x="27" y="4871"/>
                </a:lnTo>
                <a:cubicBezTo>
                  <a:pt x="8" y="5086"/>
                  <a:pt x="0" y="5305"/>
                  <a:pt x="7" y="5527"/>
                </a:cubicBezTo>
                <a:lnTo>
                  <a:pt x="7" y="5527"/>
                </a:lnTo>
                <a:cubicBezTo>
                  <a:pt x="14" y="5731"/>
                  <a:pt x="32" y="5930"/>
                  <a:pt x="60" y="6126"/>
                </a:cubicBezTo>
                <a:lnTo>
                  <a:pt x="1137" y="6308"/>
                </a:lnTo>
                <a:lnTo>
                  <a:pt x="1498" y="7327"/>
                </a:lnTo>
                <a:lnTo>
                  <a:pt x="776" y="8148"/>
                </a:lnTo>
                <a:lnTo>
                  <a:pt x="776" y="8148"/>
                </a:lnTo>
                <a:cubicBezTo>
                  <a:pt x="994" y="8510"/>
                  <a:pt x="1252" y="8847"/>
                  <a:pt x="1545" y="9148"/>
                </a:cubicBezTo>
                <a:lnTo>
                  <a:pt x="2523" y="8661"/>
                </a:lnTo>
                <a:lnTo>
                  <a:pt x="3416" y="9272"/>
                </a:lnTo>
                <a:lnTo>
                  <a:pt x="3315" y="10361"/>
                </a:lnTo>
                <a:lnTo>
                  <a:pt x="3315" y="10361"/>
                </a:lnTo>
                <a:cubicBezTo>
                  <a:pt x="3698" y="10523"/>
                  <a:pt x="4101" y="10645"/>
                  <a:pt x="4521" y="10716"/>
                </a:cubicBezTo>
                <a:lnTo>
                  <a:pt x="5026" y="9745"/>
                </a:lnTo>
                <a:lnTo>
                  <a:pt x="6107" y="9715"/>
                </a:lnTo>
                <a:lnTo>
                  <a:pt x="6664" y="10656"/>
                </a:lnTo>
                <a:lnTo>
                  <a:pt x="6664" y="10656"/>
                </a:lnTo>
                <a:cubicBezTo>
                  <a:pt x="7080" y="10560"/>
                  <a:pt x="7477" y="10416"/>
                  <a:pt x="7850" y="10232"/>
                </a:cubicBezTo>
                <a:lnTo>
                  <a:pt x="7688" y="9152"/>
                </a:lnTo>
                <a:lnTo>
                  <a:pt x="8545" y="8490"/>
                </a:lnTo>
                <a:lnTo>
                  <a:pt x="9548" y="8920"/>
                </a:lnTo>
                <a:lnTo>
                  <a:pt x="9548" y="8920"/>
                </a:lnTo>
                <a:cubicBezTo>
                  <a:pt x="9823" y="8603"/>
                  <a:pt x="10063" y="8255"/>
                  <a:pt x="10258" y="7881"/>
                </a:cubicBezTo>
                <a:lnTo>
                  <a:pt x="9491" y="7105"/>
                </a:lnTo>
                <a:lnTo>
                  <a:pt x="9794" y="6065"/>
                </a:lnTo>
                <a:lnTo>
                  <a:pt x="10860" y="5823"/>
                </a:lnTo>
                <a:lnTo>
                  <a:pt x="10860" y="5823"/>
                </a:lnTo>
                <a:cubicBezTo>
                  <a:pt x="10877" y="5612"/>
                  <a:pt x="10885" y="5398"/>
                  <a:pt x="10877" y="518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BF7F9CB2-3D0D-44F7-D0F2-EAFAD05AB5B5}"/>
              </a:ext>
            </a:extLst>
          </p:cNvPr>
          <p:cNvSpPr>
            <a:spLocks noChangeArrowheads="1"/>
          </p:cNvSpPr>
          <p:nvPr/>
        </p:nvSpPr>
        <p:spPr bwMode="auto">
          <a:xfrm rot="20842737">
            <a:off x="4303033" y="4363020"/>
            <a:ext cx="1684605" cy="1657995"/>
          </a:xfrm>
          <a:custGeom>
            <a:avLst/>
            <a:gdLst>
              <a:gd name="T0" fmla="*/ 7050 w 10886"/>
              <a:gd name="T1" fmla="*/ 7186 h 10717"/>
              <a:gd name="T2" fmla="*/ 3610 w 10886"/>
              <a:gd name="T3" fmla="*/ 6964 h 10717"/>
              <a:gd name="T4" fmla="*/ 3835 w 10886"/>
              <a:gd name="T5" fmla="*/ 3526 h 10717"/>
              <a:gd name="T6" fmla="*/ 7271 w 10886"/>
              <a:gd name="T7" fmla="*/ 3745 h 10717"/>
              <a:gd name="T8" fmla="*/ 10877 w 10886"/>
              <a:gd name="T9" fmla="*/ 5184 h 10717"/>
              <a:gd name="T10" fmla="*/ 10821 w 10886"/>
              <a:gd name="T11" fmla="*/ 4566 h 10717"/>
              <a:gd name="T12" fmla="*/ 9380 w 10886"/>
              <a:gd name="T13" fmla="*/ 3369 h 10717"/>
              <a:gd name="T14" fmla="*/ 10097 w 10886"/>
              <a:gd name="T15" fmla="*/ 2547 h 10717"/>
              <a:gd name="T16" fmla="*/ 8352 w 10886"/>
              <a:gd name="T17" fmla="*/ 2042 h 10717"/>
              <a:gd name="T18" fmla="*/ 7554 w 10886"/>
              <a:gd name="T19" fmla="*/ 345 h 10717"/>
              <a:gd name="T20" fmla="*/ 6383 w 10886"/>
              <a:gd name="T21" fmla="*/ 0 h 10717"/>
              <a:gd name="T22" fmla="*/ 4794 w 10886"/>
              <a:gd name="T23" fmla="*/ 994 h 10717"/>
              <a:gd name="T24" fmla="*/ 4238 w 10886"/>
              <a:gd name="T25" fmla="*/ 53 h 10717"/>
              <a:gd name="T26" fmla="*/ 3211 w 10886"/>
              <a:gd name="T27" fmla="*/ 1553 h 10717"/>
              <a:gd name="T28" fmla="*/ 1349 w 10886"/>
              <a:gd name="T29" fmla="*/ 1778 h 10717"/>
              <a:gd name="T30" fmla="*/ 637 w 10886"/>
              <a:gd name="T31" fmla="*/ 2814 h 10717"/>
              <a:gd name="T32" fmla="*/ 1092 w 10886"/>
              <a:gd name="T33" fmla="*/ 4631 h 10717"/>
              <a:gd name="T34" fmla="*/ 27 w 10886"/>
              <a:gd name="T35" fmla="*/ 4871 h 10717"/>
              <a:gd name="T36" fmla="*/ 7 w 10886"/>
              <a:gd name="T37" fmla="*/ 5527 h 10717"/>
              <a:gd name="T38" fmla="*/ 1137 w 10886"/>
              <a:gd name="T39" fmla="*/ 6308 h 10717"/>
              <a:gd name="T40" fmla="*/ 776 w 10886"/>
              <a:gd name="T41" fmla="*/ 8148 h 10717"/>
              <a:gd name="T42" fmla="*/ 1545 w 10886"/>
              <a:gd name="T43" fmla="*/ 9148 h 10717"/>
              <a:gd name="T44" fmla="*/ 3416 w 10886"/>
              <a:gd name="T45" fmla="*/ 9272 h 10717"/>
              <a:gd name="T46" fmla="*/ 3315 w 10886"/>
              <a:gd name="T47" fmla="*/ 10361 h 10717"/>
              <a:gd name="T48" fmla="*/ 5026 w 10886"/>
              <a:gd name="T49" fmla="*/ 9745 h 10717"/>
              <a:gd name="T50" fmla="*/ 6664 w 10886"/>
              <a:gd name="T51" fmla="*/ 10656 h 10717"/>
              <a:gd name="T52" fmla="*/ 7850 w 10886"/>
              <a:gd name="T53" fmla="*/ 10232 h 10717"/>
              <a:gd name="T54" fmla="*/ 8545 w 10886"/>
              <a:gd name="T55" fmla="*/ 8490 h 10717"/>
              <a:gd name="T56" fmla="*/ 9548 w 10886"/>
              <a:gd name="T57" fmla="*/ 8920 h 10717"/>
              <a:gd name="T58" fmla="*/ 9491 w 10886"/>
              <a:gd name="T59" fmla="*/ 7105 h 10717"/>
              <a:gd name="T60" fmla="*/ 10860 w 10886"/>
              <a:gd name="T61" fmla="*/ 5823 h 10717"/>
              <a:gd name="T62" fmla="*/ 10877 w 10886"/>
              <a:gd name="T63" fmla="*/ 5184 h 10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886" h="10717">
                <a:moveTo>
                  <a:pt x="7050" y="7186"/>
                </a:moveTo>
                <a:lnTo>
                  <a:pt x="7050" y="7186"/>
                </a:lnTo>
                <a:cubicBezTo>
                  <a:pt x="6040" y="8073"/>
                  <a:pt x="4501" y="7979"/>
                  <a:pt x="3610" y="6964"/>
                </a:cubicBezTo>
                <a:lnTo>
                  <a:pt x="3610" y="6964"/>
                </a:lnTo>
                <a:cubicBezTo>
                  <a:pt x="2724" y="5949"/>
                  <a:pt x="2822" y="4412"/>
                  <a:pt x="3835" y="3526"/>
                </a:cubicBezTo>
                <a:lnTo>
                  <a:pt x="3835" y="3526"/>
                </a:lnTo>
                <a:cubicBezTo>
                  <a:pt x="4844" y="2634"/>
                  <a:pt x="6384" y="2734"/>
                  <a:pt x="7271" y="3745"/>
                </a:cubicBezTo>
                <a:lnTo>
                  <a:pt x="7271" y="3745"/>
                </a:lnTo>
                <a:cubicBezTo>
                  <a:pt x="8164" y="4758"/>
                  <a:pt x="8062" y="6299"/>
                  <a:pt x="7050" y="7186"/>
                </a:cubicBezTo>
                <a:close/>
                <a:moveTo>
                  <a:pt x="10877" y="5184"/>
                </a:moveTo>
                <a:lnTo>
                  <a:pt x="10877" y="5184"/>
                </a:lnTo>
                <a:cubicBezTo>
                  <a:pt x="10872" y="4975"/>
                  <a:pt x="10852" y="4769"/>
                  <a:pt x="10821" y="4566"/>
                </a:cubicBezTo>
                <a:lnTo>
                  <a:pt x="9744" y="4388"/>
                </a:lnTo>
                <a:lnTo>
                  <a:pt x="9380" y="3369"/>
                </a:lnTo>
                <a:lnTo>
                  <a:pt x="10097" y="2547"/>
                </a:lnTo>
                <a:lnTo>
                  <a:pt x="10097" y="2547"/>
                </a:lnTo>
                <a:cubicBezTo>
                  <a:pt x="9880" y="2185"/>
                  <a:pt x="9620" y="1852"/>
                  <a:pt x="9328" y="1552"/>
                </a:cubicBezTo>
                <a:lnTo>
                  <a:pt x="8352" y="2042"/>
                </a:lnTo>
                <a:lnTo>
                  <a:pt x="7457" y="1433"/>
                </a:lnTo>
                <a:lnTo>
                  <a:pt x="7554" y="345"/>
                </a:lnTo>
                <a:lnTo>
                  <a:pt x="7554" y="345"/>
                </a:lnTo>
                <a:cubicBezTo>
                  <a:pt x="7183" y="189"/>
                  <a:pt x="6790" y="71"/>
                  <a:pt x="6383" y="0"/>
                </a:cubicBezTo>
                <a:lnTo>
                  <a:pt x="5876" y="969"/>
                </a:lnTo>
                <a:lnTo>
                  <a:pt x="4794" y="994"/>
                </a:lnTo>
                <a:lnTo>
                  <a:pt x="4238" y="53"/>
                </a:lnTo>
                <a:lnTo>
                  <a:pt x="4238" y="53"/>
                </a:lnTo>
                <a:cubicBezTo>
                  <a:pt x="3822" y="147"/>
                  <a:pt x="3425" y="288"/>
                  <a:pt x="3052" y="472"/>
                </a:cubicBezTo>
                <a:lnTo>
                  <a:pt x="3211" y="1553"/>
                </a:lnTo>
                <a:lnTo>
                  <a:pt x="2351" y="2211"/>
                </a:lnTo>
                <a:lnTo>
                  <a:pt x="1349" y="1778"/>
                </a:lnTo>
                <a:lnTo>
                  <a:pt x="1349" y="1778"/>
                </a:lnTo>
                <a:cubicBezTo>
                  <a:pt x="1074" y="2093"/>
                  <a:pt x="833" y="2440"/>
                  <a:pt x="637" y="2814"/>
                </a:cubicBezTo>
                <a:lnTo>
                  <a:pt x="1399" y="3594"/>
                </a:lnTo>
                <a:lnTo>
                  <a:pt x="1092" y="4631"/>
                </a:lnTo>
                <a:lnTo>
                  <a:pt x="27" y="4871"/>
                </a:lnTo>
                <a:lnTo>
                  <a:pt x="27" y="4871"/>
                </a:lnTo>
                <a:cubicBezTo>
                  <a:pt x="8" y="5086"/>
                  <a:pt x="0" y="5305"/>
                  <a:pt x="7" y="5527"/>
                </a:cubicBezTo>
                <a:lnTo>
                  <a:pt x="7" y="5527"/>
                </a:lnTo>
                <a:cubicBezTo>
                  <a:pt x="14" y="5731"/>
                  <a:pt x="32" y="5930"/>
                  <a:pt x="60" y="6126"/>
                </a:cubicBezTo>
                <a:lnTo>
                  <a:pt x="1137" y="6308"/>
                </a:lnTo>
                <a:lnTo>
                  <a:pt x="1498" y="7327"/>
                </a:lnTo>
                <a:lnTo>
                  <a:pt x="776" y="8148"/>
                </a:lnTo>
                <a:lnTo>
                  <a:pt x="776" y="8148"/>
                </a:lnTo>
                <a:cubicBezTo>
                  <a:pt x="994" y="8510"/>
                  <a:pt x="1252" y="8847"/>
                  <a:pt x="1545" y="9148"/>
                </a:cubicBezTo>
                <a:lnTo>
                  <a:pt x="2523" y="8661"/>
                </a:lnTo>
                <a:lnTo>
                  <a:pt x="3416" y="9272"/>
                </a:lnTo>
                <a:lnTo>
                  <a:pt x="3315" y="10361"/>
                </a:lnTo>
                <a:lnTo>
                  <a:pt x="3315" y="10361"/>
                </a:lnTo>
                <a:cubicBezTo>
                  <a:pt x="3698" y="10523"/>
                  <a:pt x="4101" y="10645"/>
                  <a:pt x="4521" y="10716"/>
                </a:cubicBezTo>
                <a:lnTo>
                  <a:pt x="5026" y="9745"/>
                </a:lnTo>
                <a:lnTo>
                  <a:pt x="6107" y="9715"/>
                </a:lnTo>
                <a:lnTo>
                  <a:pt x="6664" y="10656"/>
                </a:lnTo>
                <a:lnTo>
                  <a:pt x="6664" y="10656"/>
                </a:lnTo>
                <a:cubicBezTo>
                  <a:pt x="7080" y="10560"/>
                  <a:pt x="7477" y="10416"/>
                  <a:pt x="7850" y="10232"/>
                </a:cubicBezTo>
                <a:lnTo>
                  <a:pt x="7688" y="9152"/>
                </a:lnTo>
                <a:lnTo>
                  <a:pt x="8545" y="8490"/>
                </a:lnTo>
                <a:lnTo>
                  <a:pt x="9548" y="8920"/>
                </a:lnTo>
                <a:lnTo>
                  <a:pt x="9548" y="8920"/>
                </a:lnTo>
                <a:cubicBezTo>
                  <a:pt x="9823" y="8603"/>
                  <a:pt x="10063" y="8255"/>
                  <a:pt x="10258" y="7881"/>
                </a:cubicBezTo>
                <a:lnTo>
                  <a:pt x="9491" y="7105"/>
                </a:lnTo>
                <a:lnTo>
                  <a:pt x="9794" y="6065"/>
                </a:lnTo>
                <a:lnTo>
                  <a:pt x="10860" y="5823"/>
                </a:lnTo>
                <a:lnTo>
                  <a:pt x="10860" y="5823"/>
                </a:lnTo>
                <a:cubicBezTo>
                  <a:pt x="10877" y="5612"/>
                  <a:pt x="10885" y="5398"/>
                  <a:pt x="10877" y="5184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C3D4C5A3-2F8F-54B4-6329-D5E877B4BE4F}"/>
              </a:ext>
            </a:extLst>
          </p:cNvPr>
          <p:cNvSpPr>
            <a:spLocks noChangeArrowheads="1"/>
          </p:cNvSpPr>
          <p:nvPr/>
        </p:nvSpPr>
        <p:spPr bwMode="auto">
          <a:xfrm rot="20682029">
            <a:off x="6142388" y="4372006"/>
            <a:ext cx="1684605" cy="1657995"/>
          </a:xfrm>
          <a:custGeom>
            <a:avLst/>
            <a:gdLst>
              <a:gd name="T0" fmla="*/ 7050 w 10886"/>
              <a:gd name="T1" fmla="*/ 7186 h 10717"/>
              <a:gd name="T2" fmla="*/ 3610 w 10886"/>
              <a:gd name="T3" fmla="*/ 6964 h 10717"/>
              <a:gd name="T4" fmla="*/ 3835 w 10886"/>
              <a:gd name="T5" fmla="*/ 3526 h 10717"/>
              <a:gd name="T6" fmla="*/ 7271 w 10886"/>
              <a:gd name="T7" fmla="*/ 3745 h 10717"/>
              <a:gd name="T8" fmla="*/ 10877 w 10886"/>
              <a:gd name="T9" fmla="*/ 5184 h 10717"/>
              <a:gd name="T10" fmla="*/ 10821 w 10886"/>
              <a:gd name="T11" fmla="*/ 4566 h 10717"/>
              <a:gd name="T12" fmla="*/ 9380 w 10886"/>
              <a:gd name="T13" fmla="*/ 3369 h 10717"/>
              <a:gd name="T14" fmla="*/ 10097 w 10886"/>
              <a:gd name="T15" fmla="*/ 2547 h 10717"/>
              <a:gd name="T16" fmla="*/ 8352 w 10886"/>
              <a:gd name="T17" fmla="*/ 2042 h 10717"/>
              <a:gd name="T18" fmla="*/ 7554 w 10886"/>
              <a:gd name="T19" fmla="*/ 345 h 10717"/>
              <a:gd name="T20" fmla="*/ 6383 w 10886"/>
              <a:gd name="T21" fmla="*/ 0 h 10717"/>
              <a:gd name="T22" fmla="*/ 4794 w 10886"/>
              <a:gd name="T23" fmla="*/ 994 h 10717"/>
              <a:gd name="T24" fmla="*/ 4238 w 10886"/>
              <a:gd name="T25" fmla="*/ 53 h 10717"/>
              <a:gd name="T26" fmla="*/ 3211 w 10886"/>
              <a:gd name="T27" fmla="*/ 1553 h 10717"/>
              <a:gd name="T28" fmla="*/ 1349 w 10886"/>
              <a:gd name="T29" fmla="*/ 1778 h 10717"/>
              <a:gd name="T30" fmla="*/ 637 w 10886"/>
              <a:gd name="T31" fmla="*/ 2814 h 10717"/>
              <a:gd name="T32" fmla="*/ 1092 w 10886"/>
              <a:gd name="T33" fmla="*/ 4631 h 10717"/>
              <a:gd name="T34" fmla="*/ 27 w 10886"/>
              <a:gd name="T35" fmla="*/ 4871 h 10717"/>
              <a:gd name="T36" fmla="*/ 7 w 10886"/>
              <a:gd name="T37" fmla="*/ 5527 h 10717"/>
              <a:gd name="T38" fmla="*/ 1137 w 10886"/>
              <a:gd name="T39" fmla="*/ 6308 h 10717"/>
              <a:gd name="T40" fmla="*/ 776 w 10886"/>
              <a:gd name="T41" fmla="*/ 8148 h 10717"/>
              <a:gd name="T42" fmla="*/ 1545 w 10886"/>
              <a:gd name="T43" fmla="*/ 9148 h 10717"/>
              <a:gd name="T44" fmla="*/ 3416 w 10886"/>
              <a:gd name="T45" fmla="*/ 9272 h 10717"/>
              <a:gd name="T46" fmla="*/ 3315 w 10886"/>
              <a:gd name="T47" fmla="*/ 10361 h 10717"/>
              <a:gd name="T48" fmla="*/ 5026 w 10886"/>
              <a:gd name="T49" fmla="*/ 9745 h 10717"/>
              <a:gd name="T50" fmla="*/ 6664 w 10886"/>
              <a:gd name="T51" fmla="*/ 10656 h 10717"/>
              <a:gd name="T52" fmla="*/ 7850 w 10886"/>
              <a:gd name="T53" fmla="*/ 10232 h 10717"/>
              <a:gd name="T54" fmla="*/ 8545 w 10886"/>
              <a:gd name="T55" fmla="*/ 8490 h 10717"/>
              <a:gd name="T56" fmla="*/ 9548 w 10886"/>
              <a:gd name="T57" fmla="*/ 8920 h 10717"/>
              <a:gd name="T58" fmla="*/ 9491 w 10886"/>
              <a:gd name="T59" fmla="*/ 7105 h 10717"/>
              <a:gd name="T60" fmla="*/ 10860 w 10886"/>
              <a:gd name="T61" fmla="*/ 5823 h 10717"/>
              <a:gd name="T62" fmla="*/ 10877 w 10886"/>
              <a:gd name="T63" fmla="*/ 5184 h 10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886" h="10717">
                <a:moveTo>
                  <a:pt x="7050" y="7186"/>
                </a:moveTo>
                <a:lnTo>
                  <a:pt x="7050" y="7186"/>
                </a:lnTo>
                <a:cubicBezTo>
                  <a:pt x="6040" y="8073"/>
                  <a:pt x="4501" y="7979"/>
                  <a:pt x="3610" y="6964"/>
                </a:cubicBezTo>
                <a:lnTo>
                  <a:pt x="3610" y="6964"/>
                </a:lnTo>
                <a:cubicBezTo>
                  <a:pt x="2724" y="5949"/>
                  <a:pt x="2822" y="4412"/>
                  <a:pt x="3835" y="3526"/>
                </a:cubicBezTo>
                <a:lnTo>
                  <a:pt x="3835" y="3526"/>
                </a:lnTo>
                <a:cubicBezTo>
                  <a:pt x="4844" y="2634"/>
                  <a:pt x="6384" y="2734"/>
                  <a:pt x="7271" y="3745"/>
                </a:cubicBezTo>
                <a:lnTo>
                  <a:pt x="7271" y="3745"/>
                </a:lnTo>
                <a:cubicBezTo>
                  <a:pt x="8164" y="4758"/>
                  <a:pt x="8062" y="6299"/>
                  <a:pt x="7050" y="7186"/>
                </a:cubicBezTo>
                <a:close/>
                <a:moveTo>
                  <a:pt x="10877" y="5184"/>
                </a:moveTo>
                <a:lnTo>
                  <a:pt x="10877" y="5184"/>
                </a:lnTo>
                <a:cubicBezTo>
                  <a:pt x="10872" y="4975"/>
                  <a:pt x="10852" y="4769"/>
                  <a:pt x="10821" y="4566"/>
                </a:cubicBezTo>
                <a:lnTo>
                  <a:pt x="9744" y="4388"/>
                </a:lnTo>
                <a:lnTo>
                  <a:pt x="9380" y="3369"/>
                </a:lnTo>
                <a:lnTo>
                  <a:pt x="10097" y="2547"/>
                </a:lnTo>
                <a:lnTo>
                  <a:pt x="10097" y="2547"/>
                </a:lnTo>
                <a:cubicBezTo>
                  <a:pt x="9880" y="2185"/>
                  <a:pt x="9620" y="1852"/>
                  <a:pt x="9328" y="1552"/>
                </a:cubicBezTo>
                <a:lnTo>
                  <a:pt x="8352" y="2042"/>
                </a:lnTo>
                <a:lnTo>
                  <a:pt x="7457" y="1433"/>
                </a:lnTo>
                <a:lnTo>
                  <a:pt x="7554" y="345"/>
                </a:lnTo>
                <a:lnTo>
                  <a:pt x="7554" y="345"/>
                </a:lnTo>
                <a:cubicBezTo>
                  <a:pt x="7183" y="189"/>
                  <a:pt x="6790" y="71"/>
                  <a:pt x="6383" y="0"/>
                </a:cubicBezTo>
                <a:lnTo>
                  <a:pt x="5876" y="969"/>
                </a:lnTo>
                <a:lnTo>
                  <a:pt x="4794" y="994"/>
                </a:lnTo>
                <a:lnTo>
                  <a:pt x="4238" y="53"/>
                </a:lnTo>
                <a:lnTo>
                  <a:pt x="4238" y="53"/>
                </a:lnTo>
                <a:cubicBezTo>
                  <a:pt x="3822" y="147"/>
                  <a:pt x="3425" y="288"/>
                  <a:pt x="3052" y="472"/>
                </a:cubicBezTo>
                <a:lnTo>
                  <a:pt x="3211" y="1553"/>
                </a:lnTo>
                <a:lnTo>
                  <a:pt x="2351" y="2211"/>
                </a:lnTo>
                <a:lnTo>
                  <a:pt x="1349" y="1778"/>
                </a:lnTo>
                <a:lnTo>
                  <a:pt x="1349" y="1778"/>
                </a:lnTo>
                <a:cubicBezTo>
                  <a:pt x="1074" y="2093"/>
                  <a:pt x="833" y="2440"/>
                  <a:pt x="637" y="2814"/>
                </a:cubicBezTo>
                <a:lnTo>
                  <a:pt x="1399" y="3594"/>
                </a:lnTo>
                <a:lnTo>
                  <a:pt x="1092" y="4631"/>
                </a:lnTo>
                <a:lnTo>
                  <a:pt x="27" y="4871"/>
                </a:lnTo>
                <a:lnTo>
                  <a:pt x="27" y="4871"/>
                </a:lnTo>
                <a:cubicBezTo>
                  <a:pt x="8" y="5086"/>
                  <a:pt x="0" y="5305"/>
                  <a:pt x="7" y="5527"/>
                </a:cubicBezTo>
                <a:lnTo>
                  <a:pt x="7" y="5527"/>
                </a:lnTo>
                <a:cubicBezTo>
                  <a:pt x="14" y="5731"/>
                  <a:pt x="32" y="5930"/>
                  <a:pt x="60" y="6126"/>
                </a:cubicBezTo>
                <a:lnTo>
                  <a:pt x="1137" y="6308"/>
                </a:lnTo>
                <a:lnTo>
                  <a:pt x="1498" y="7327"/>
                </a:lnTo>
                <a:lnTo>
                  <a:pt x="776" y="8148"/>
                </a:lnTo>
                <a:lnTo>
                  <a:pt x="776" y="8148"/>
                </a:lnTo>
                <a:cubicBezTo>
                  <a:pt x="994" y="8510"/>
                  <a:pt x="1252" y="8847"/>
                  <a:pt x="1545" y="9148"/>
                </a:cubicBezTo>
                <a:lnTo>
                  <a:pt x="2523" y="8661"/>
                </a:lnTo>
                <a:lnTo>
                  <a:pt x="3416" y="9272"/>
                </a:lnTo>
                <a:lnTo>
                  <a:pt x="3315" y="10361"/>
                </a:lnTo>
                <a:lnTo>
                  <a:pt x="3315" y="10361"/>
                </a:lnTo>
                <a:cubicBezTo>
                  <a:pt x="3698" y="10523"/>
                  <a:pt x="4101" y="10645"/>
                  <a:pt x="4521" y="10716"/>
                </a:cubicBezTo>
                <a:lnTo>
                  <a:pt x="5026" y="9745"/>
                </a:lnTo>
                <a:lnTo>
                  <a:pt x="6107" y="9715"/>
                </a:lnTo>
                <a:lnTo>
                  <a:pt x="6664" y="10656"/>
                </a:lnTo>
                <a:lnTo>
                  <a:pt x="6664" y="10656"/>
                </a:lnTo>
                <a:cubicBezTo>
                  <a:pt x="7080" y="10560"/>
                  <a:pt x="7477" y="10416"/>
                  <a:pt x="7850" y="10232"/>
                </a:cubicBezTo>
                <a:lnTo>
                  <a:pt x="7688" y="9152"/>
                </a:lnTo>
                <a:lnTo>
                  <a:pt x="8545" y="8490"/>
                </a:lnTo>
                <a:lnTo>
                  <a:pt x="9548" y="8920"/>
                </a:lnTo>
                <a:lnTo>
                  <a:pt x="9548" y="8920"/>
                </a:lnTo>
                <a:cubicBezTo>
                  <a:pt x="9823" y="8603"/>
                  <a:pt x="10063" y="8255"/>
                  <a:pt x="10258" y="7881"/>
                </a:cubicBezTo>
                <a:lnTo>
                  <a:pt x="9491" y="7105"/>
                </a:lnTo>
                <a:lnTo>
                  <a:pt x="9794" y="6065"/>
                </a:lnTo>
                <a:lnTo>
                  <a:pt x="10860" y="5823"/>
                </a:lnTo>
                <a:lnTo>
                  <a:pt x="10860" y="5823"/>
                </a:lnTo>
                <a:cubicBezTo>
                  <a:pt x="10877" y="5612"/>
                  <a:pt x="10885" y="5398"/>
                  <a:pt x="10877" y="518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7ED76A76-A8E0-F2E1-BDE9-26F11297687C}"/>
              </a:ext>
            </a:extLst>
          </p:cNvPr>
          <p:cNvSpPr/>
          <p:nvPr/>
        </p:nvSpPr>
        <p:spPr>
          <a:xfrm>
            <a:off x="4596240" y="1045029"/>
            <a:ext cx="2920073" cy="4212772"/>
          </a:xfrm>
          <a:prstGeom prst="triangle">
            <a:avLst>
              <a:gd name="adj" fmla="val 50543"/>
            </a:avLst>
          </a:prstGeom>
          <a:noFill/>
          <a:ln w="38100">
            <a:solidFill>
              <a:schemeClr val="bg1">
                <a:lumMod val="75000"/>
                <a:alpha val="56195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951E3B-DA44-56DA-BF48-A4335E5A50CD}"/>
              </a:ext>
            </a:extLst>
          </p:cNvPr>
          <p:cNvSpPr/>
          <p:nvPr/>
        </p:nvSpPr>
        <p:spPr>
          <a:xfrm>
            <a:off x="5535127" y="2235288"/>
            <a:ext cx="1121743" cy="34834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7F118-C16D-4CA6-D771-B138311D86FC}"/>
              </a:ext>
            </a:extLst>
          </p:cNvPr>
          <p:cNvSpPr txBox="1"/>
          <p:nvPr/>
        </p:nvSpPr>
        <p:spPr>
          <a:xfrm>
            <a:off x="5686730" y="2246174"/>
            <a:ext cx="796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pc="100" dirty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TALENT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6BB142-A544-661E-9EBA-AB699088BA65}"/>
              </a:ext>
            </a:extLst>
          </p:cNvPr>
          <p:cNvSpPr/>
          <p:nvPr/>
        </p:nvSpPr>
        <p:spPr>
          <a:xfrm>
            <a:off x="6425040" y="5050873"/>
            <a:ext cx="1121743" cy="34834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BF7833-EFEC-EC69-68F5-5D0684DCDE70}"/>
              </a:ext>
            </a:extLst>
          </p:cNvPr>
          <p:cNvSpPr txBox="1"/>
          <p:nvPr/>
        </p:nvSpPr>
        <p:spPr>
          <a:xfrm>
            <a:off x="6372680" y="5072645"/>
            <a:ext cx="12457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spc="100" dirty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INNOVATION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CFD75A-E4C6-B376-4609-625B633A1B64}"/>
              </a:ext>
            </a:extLst>
          </p:cNvPr>
          <p:cNvSpPr/>
          <p:nvPr/>
        </p:nvSpPr>
        <p:spPr>
          <a:xfrm>
            <a:off x="4596240" y="5050873"/>
            <a:ext cx="1121743" cy="348343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1A0F35-A50D-2EB0-5B41-9EE140B5B32E}"/>
              </a:ext>
            </a:extLst>
          </p:cNvPr>
          <p:cNvSpPr txBox="1"/>
          <p:nvPr/>
        </p:nvSpPr>
        <p:spPr>
          <a:xfrm>
            <a:off x="4628487" y="5072645"/>
            <a:ext cx="10765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spc="100" dirty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STRATEGY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2F54A4-CB7E-BB94-8912-1586A6C351CD}"/>
              </a:ext>
            </a:extLst>
          </p:cNvPr>
          <p:cNvSpPr/>
          <p:nvPr/>
        </p:nvSpPr>
        <p:spPr>
          <a:xfrm>
            <a:off x="5550011" y="3425693"/>
            <a:ext cx="1034143" cy="1034143"/>
          </a:xfrm>
          <a:prstGeom prst="ellipse">
            <a:avLst/>
          </a:prstGeom>
          <a:solidFill>
            <a:schemeClr val="accent4">
              <a:lumMod val="20000"/>
              <a:lumOff val="80000"/>
              <a:alpha val="535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B19CB-CDA0-8280-4A8F-19D8D31E5308}"/>
              </a:ext>
            </a:extLst>
          </p:cNvPr>
          <p:cNvSpPr txBox="1"/>
          <p:nvPr/>
        </p:nvSpPr>
        <p:spPr>
          <a:xfrm>
            <a:off x="5196257" y="542745"/>
            <a:ext cx="18091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kern="1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SUSTAINABLE</a:t>
            </a:r>
          </a:p>
          <a:p>
            <a:pPr algn="ctr"/>
            <a:r>
              <a:rPr lang="en-US" b="1" kern="1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RESULTS</a:t>
            </a:r>
            <a:endParaRPr lang="en-US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AC47C-606B-F7BD-225B-5BFA2C325F45}"/>
              </a:ext>
            </a:extLst>
          </p:cNvPr>
          <p:cNvSpPr/>
          <p:nvPr/>
        </p:nvSpPr>
        <p:spPr>
          <a:xfrm>
            <a:off x="4628487" y="3625755"/>
            <a:ext cx="2827740" cy="514066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07A0C-2B5F-3AAE-5017-3BE662CAE0B9}"/>
              </a:ext>
            </a:extLst>
          </p:cNvPr>
          <p:cNvSpPr txBox="1"/>
          <p:nvPr/>
        </p:nvSpPr>
        <p:spPr>
          <a:xfrm>
            <a:off x="4739634" y="3552675"/>
            <a:ext cx="26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kern="100" spc="100" dirty="0"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LEADERSHIP</a:t>
            </a:r>
            <a:endParaRPr lang="en-US" sz="3600" b="1" spc="100" dirty="0">
              <a:ln>
                <a:solidFill>
                  <a:schemeClr val="bg1">
                    <a:lumMod val="65000"/>
                  </a:schemeClr>
                </a:solidFill>
              </a:ln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A1726-2AFA-2888-0F53-87A86E130281}"/>
              </a:ext>
            </a:extLst>
          </p:cNvPr>
          <p:cNvSpPr txBox="1"/>
          <p:nvPr/>
        </p:nvSpPr>
        <p:spPr>
          <a:xfrm>
            <a:off x="7505679" y="5812971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97396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5753-1D52-E3C8-8459-0E076487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&amp; Strategy: The Foundation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1BDA-15EB-9314-FD00-FCF79E45E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7415"/>
            <a:ext cx="10515600" cy="47954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(Source: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Bridgespan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Group) 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3D9E7E-2669-A23C-3C9A-564A28FA3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60917"/>
              </p:ext>
            </p:extLst>
          </p:nvPr>
        </p:nvGraphicFramePr>
        <p:xfrm>
          <a:off x="4324466" y="1879998"/>
          <a:ext cx="3543068" cy="362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3E7C40-78F7-4013-221F-B36A5EC3DFDF}"/>
              </a:ext>
            </a:extLst>
          </p:cNvPr>
          <p:cNvSpPr txBox="1"/>
          <p:nvPr/>
        </p:nvSpPr>
        <p:spPr>
          <a:xfrm>
            <a:off x="4994031" y="4364513"/>
            <a:ext cx="100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75%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AB97E-A62B-0965-96C1-8B7A49741B5E}"/>
              </a:ext>
            </a:extLst>
          </p:cNvPr>
          <p:cNvSpPr txBox="1"/>
          <p:nvPr/>
        </p:nvSpPr>
        <p:spPr>
          <a:xfrm>
            <a:off x="6213230" y="2438815"/>
            <a:ext cx="100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25%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4E98E-9738-7363-8A6E-10ABC933925D}"/>
              </a:ext>
            </a:extLst>
          </p:cNvPr>
          <p:cNvSpPr txBox="1"/>
          <p:nvPr/>
        </p:nvSpPr>
        <p:spPr>
          <a:xfrm>
            <a:off x="942358" y="2794853"/>
            <a:ext cx="3382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75% 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leaders have a 'plan' in a binder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1C701-F3AB-CCE2-974A-754535CF2484}"/>
              </a:ext>
            </a:extLst>
          </p:cNvPr>
          <p:cNvSpPr txBox="1"/>
          <p:nvPr/>
        </p:nvSpPr>
        <p:spPr>
          <a:xfrm>
            <a:off x="8257558" y="2794853"/>
            <a:ext cx="33821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only </a:t>
            </a:r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25%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have a shared strategy that drives results</a:t>
            </a:r>
          </a:p>
        </p:txBody>
      </p:sp>
    </p:spTree>
    <p:extLst>
      <p:ext uri="{BB962C8B-B14F-4D97-AF65-F5344CB8AC3E}">
        <p14:creationId xmlns:p14="http://schemas.microsoft.com/office/powerpoint/2010/main" val="305282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0D55C-776A-A340-D6A0-F8CCE45A43C2}"/>
              </a:ext>
            </a:extLst>
          </p:cNvPr>
          <p:cNvGrpSpPr/>
          <p:nvPr/>
        </p:nvGrpSpPr>
        <p:grpSpPr>
          <a:xfrm>
            <a:off x="1791729" y="955174"/>
            <a:ext cx="2505915" cy="3927201"/>
            <a:chOff x="2260823" y="1164449"/>
            <a:chExt cx="1999751" cy="313395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1D1914-5628-8A50-28B2-5BFBA1526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823" y="1164449"/>
              <a:ext cx="1999751" cy="2515893"/>
            </a:xfrm>
            <a:custGeom>
              <a:avLst/>
              <a:gdLst>
                <a:gd name="connsiteX0" fmla="*/ 1502865 w 3006383"/>
                <a:gd name="connsiteY0" fmla="*/ 0 h 3782342"/>
                <a:gd name="connsiteX1" fmla="*/ 3006383 w 3006383"/>
                <a:gd name="connsiteY1" fmla="*/ 1502881 h 3782342"/>
                <a:gd name="connsiteX2" fmla="*/ 3005555 w 3006383"/>
                <a:gd name="connsiteY2" fmla="*/ 1503934 h 3782342"/>
                <a:gd name="connsiteX3" fmla="*/ 2998135 w 3006383"/>
                <a:gd name="connsiteY3" fmla="*/ 1625546 h 3782342"/>
                <a:gd name="connsiteX4" fmla="*/ 2222674 w 3006383"/>
                <a:gd name="connsiteY4" fmla="*/ 3607440 h 3782342"/>
                <a:gd name="connsiteX5" fmla="*/ 864519 w 3006383"/>
                <a:gd name="connsiteY5" fmla="*/ 3536900 h 3782342"/>
                <a:gd name="connsiteX6" fmla="*/ 1 w 3006383"/>
                <a:gd name="connsiteY6" fmla="*/ 1503664 h 3782342"/>
                <a:gd name="connsiteX7" fmla="*/ 170 w 3006383"/>
                <a:gd name="connsiteY7" fmla="*/ 1503041 h 3782342"/>
                <a:gd name="connsiteX8" fmla="*/ 0 w 3006383"/>
                <a:gd name="connsiteY8" fmla="*/ 1502881 h 3782342"/>
                <a:gd name="connsiteX9" fmla="*/ 1502865 w 3006383"/>
                <a:gd name="connsiteY9" fmla="*/ 0 h 378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6383" h="3782342">
                  <a:moveTo>
                    <a:pt x="1502865" y="0"/>
                  </a:moveTo>
                  <a:cubicBezTo>
                    <a:pt x="2333000" y="0"/>
                    <a:pt x="3006383" y="672445"/>
                    <a:pt x="3006383" y="1502881"/>
                  </a:cubicBezTo>
                  <a:lnTo>
                    <a:pt x="3005555" y="1503934"/>
                  </a:lnTo>
                  <a:lnTo>
                    <a:pt x="2998135" y="1625546"/>
                  </a:lnTo>
                  <a:cubicBezTo>
                    <a:pt x="2925229" y="2229562"/>
                    <a:pt x="2338370" y="2761211"/>
                    <a:pt x="2222674" y="3607440"/>
                  </a:cubicBezTo>
                  <a:cubicBezTo>
                    <a:pt x="1360115" y="3811221"/>
                    <a:pt x="1400598" y="3893517"/>
                    <a:pt x="864519" y="3536900"/>
                  </a:cubicBezTo>
                  <a:cubicBezTo>
                    <a:pt x="617700" y="2555878"/>
                    <a:pt x="164547" y="2441578"/>
                    <a:pt x="1" y="1503664"/>
                  </a:cubicBezTo>
                  <a:lnTo>
                    <a:pt x="170" y="1503041"/>
                  </a:lnTo>
                  <a:lnTo>
                    <a:pt x="0" y="1502881"/>
                  </a:lnTo>
                  <a:cubicBezTo>
                    <a:pt x="0" y="672445"/>
                    <a:pt x="672730" y="0"/>
                    <a:pt x="1502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1DB9E07-AE8F-66D2-A981-15769036C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280" y="3438605"/>
              <a:ext cx="1030313" cy="859799"/>
            </a:xfrm>
            <a:custGeom>
              <a:avLst/>
              <a:gdLst>
                <a:gd name="connsiteX0" fmla="*/ 0 w 1548950"/>
                <a:gd name="connsiteY0" fmla="*/ 0 h 1292604"/>
                <a:gd name="connsiteX1" fmla="*/ 1548950 w 1548950"/>
                <a:gd name="connsiteY1" fmla="*/ 0 h 1292604"/>
                <a:gd name="connsiteX2" fmla="*/ 1548950 w 1548950"/>
                <a:gd name="connsiteY2" fmla="*/ 752362 h 1292604"/>
                <a:gd name="connsiteX3" fmla="*/ 1290247 w 1548950"/>
                <a:gd name="connsiteY3" fmla="*/ 1010334 h 1292604"/>
                <a:gd name="connsiteX4" fmla="*/ 1289721 w 1548950"/>
                <a:gd name="connsiteY4" fmla="*/ 1010334 h 1292604"/>
                <a:gd name="connsiteX5" fmla="*/ 1289721 w 1548950"/>
                <a:gd name="connsiteY5" fmla="*/ 1034638 h 1292604"/>
                <a:gd name="connsiteX6" fmla="*/ 1083177 w 1548950"/>
                <a:gd name="connsiteY6" fmla="*/ 1292604 h 1292604"/>
                <a:gd name="connsiteX7" fmla="*/ 462891 w 1548950"/>
                <a:gd name="connsiteY7" fmla="*/ 1292604 h 1292604"/>
                <a:gd name="connsiteX8" fmla="*/ 256347 w 1548950"/>
                <a:gd name="connsiteY8" fmla="*/ 1034638 h 1292604"/>
                <a:gd name="connsiteX9" fmla="*/ 256347 w 1548950"/>
                <a:gd name="connsiteY9" fmla="*/ 1010098 h 1292604"/>
                <a:gd name="connsiteX10" fmla="*/ 206510 w 1548950"/>
                <a:gd name="connsiteY10" fmla="*/ 1005116 h 1292604"/>
                <a:gd name="connsiteX11" fmla="*/ 0 w 1548950"/>
                <a:gd name="connsiteY11" fmla="*/ 752362 h 129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8950" h="1292604">
                  <a:moveTo>
                    <a:pt x="0" y="0"/>
                  </a:moveTo>
                  <a:lnTo>
                    <a:pt x="1548950" y="0"/>
                  </a:lnTo>
                  <a:lnTo>
                    <a:pt x="1548950" y="752362"/>
                  </a:lnTo>
                  <a:cubicBezTo>
                    <a:pt x="1548950" y="895390"/>
                    <a:pt x="1433317" y="1010334"/>
                    <a:pt x="1290247" y="1010334"/>
                  </a:cubicBezTo>
                  <a:lnTo>
                    <a:pt x="1289721" y="1010334"/>
                  </a:lnTo>
                  <a:lnTo>
                    <a:pt x="1289721" y="1034638"/>
                  </a:lnTo>
                  <a:cubicBezTo>
                    <a:pt x="1289721" y="1177009"/>
                    <a:pt x="1197561" y="1292604"/>
                    <a:pt x="1083177" y="1292604"/>
                  </a:cubicBezTo>
                  <a:lnTo>
                    <a:pt x="462891" y="1292604"/>
                  </a:lnTo>
                  <a:cubicBezTo>
                    <a:pt x="348508" y="1292604"/>
                    <a:pt x="256347" y="1177009"/>
                    <a:pt x="256347" y="1034638"/>
                  </a:cubicBezTo>
                  <a:lnTo>
                    <a:pt x="256347" y="1010098"/>
                  </a:lnTo>
                  <a:lnTo>
                    <a:pt x="206510" y="1005116"/>
                  </a:lnTo>
                  <a:cubicBezTo>
                    <a:pt x="88531" y="981159"/>
                    <a:pt x="0" y="877512"/>
                    <a:pt x="0" y="7523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7AC3F2-3988-25E3-F490-F620CB063DB2}"/>
                </a:ext>
              </a:extLst>
            </p:cNvPr>
            <p:cNvGrpSpPr/>
            <p:nvPr/>
          </p:nvGrpSpPr>
          <p:grpSpPr>
            <a:xfrm>
              <a:off x="2808766" y="2354214"/>
              <a:ext cx="973270" cy="1143784"/>
              <a:chOff x="11771182" y="6757191"/>
              <a:chExt cx="1463193" cy="1719541"/>
            </a:xfrm>
          </p:grpSpPr>
          <p:sp>
            <p:nvSpPr>
              <p:cNvPr id="20" name="Freeform 761">
                <a:extLst>
                  <a:ext uri="{FF2B5EF4-FFF2-40B4-BE49-F238E27FC236}">
                    <a16:creationId xmlns:a16="http://schemas.microsoft.com/office/drawing/2014/main" id="{EEB5A3BE-690B-5B4D-4DE1-4903B1089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1182" y="6757191"/>
                <a:ext cx="460848" cy="1719541"/>
              </a:xfrm>
              <a:custGeom>
                <a:avLst/>
                <a:gdLst>
                  <a:gd name="T0" fmla="*/ 0 w 705"/>
                  <a:gd name="T1" fmla="*/ 0 h 2633"/>
                  <a:gd name="T2" fmla="*/ 0 w 705"/>
                  <a:gd name="T3" fmla="*/ 0 h 2633"/>
                  <a:gd name="T4" fmla="*/ 569 w 705"/>
                  <a:gd name="T5" fmla="*/ 1373 h 2633"/>
                  <a:gd name="T6" fmla="*/ 569 w 705"/>
                  <a:gd name="T7" fmla="*/ 1373 h 2633"/>
                  <a:gd name="T8" fmla="*/ 704 w 705"/>
                  <a:gd name="T9" fmla="*/ 2632 h 2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263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37" y="1002"/>
                      <a:pt x="569" y="1373"/>
                    </a:cubicBezTo>
                    <a:lnTo>
                      <a:pt x="569" y="1373"/>
                    </a:lnTo>
                    <a:cubicBezTo>
                      <a:pt x="700" y="1745"/>
                      <a:pt x="704" y="2632"/>
                      <a:pt x="704" y="2632"/>
                    </a:cubicBezTo>
                  </a:path>
                </a:pathLst>
              </a:custGeom>
              <a:noFill/>
              <a:ln w="50800" cap="flat">
                <a:solidFill>
                  <a:srgbClr val="403F4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1" name="Freeform 762">
                <a:extLst>
                  <a:ext uri="{FF2B5EF4-FFF2-40B4-BE49-F238E27FC236}">
                    <a16:creationId xmlns:a16="http://schemas.microsoft.com/office/drawing/2014/main" id="{75596C2B-7DB2-9026-3F87-940C67BE8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73527" y="6757191"/>
                <a:ext cx="460848" cy="1719541"/>
              </a:xfrm>
              <a:custGeom>
                <a:avLst/>
                <a:gdLst>
                  <a:gd name="T0" fmla="*/ 704 w 705"/>
                  <a:gd name="T1" fmla="*/ 0 h 2633"/>
                  <a:gd name="T2" fmla="*/ 704 w 705"/>
                  <a:gd name="T3" fmla="*/ 0 h 2633"/>
                  <a:gd name="T4" fmla="*/ 136 w 705"/>
                  <a:gd name="T5" fmla="*/ 1373 h 2633"/>
                  <a:gd name="T6" fmla="*/ 136 w 705"/>
                  <a:gd name="T7" fmla="*/ 1373 h 2633"/>
                  <a:gd name="T8" fmla="*/ 0 w 705"/>
                  <a:gd name="T9" fmla="*/ 2632 h 2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2633">
                    <a:moveTo>
                      <a:pt x="704" y="0"/>
                    </a:moveTo>
                    <a:lnTo>
                      <a:pt x="704" y="0"/>
                    </a:lnTo>
                    <a:cubicBezTo>
                      <a:pt x="704" y="0"/>
                      <a:pt x="268" y="1002"/>
                      <a:pt x="136" y="1373"/>
                    </a:cubicBezTo>
                    <a:lnTo>
                      <a:pt x="136" y="1373"/>
                    </a:lnTo>
                    <a:cubicBezTo>
                      <a:pt x="4" y="1745"/>
                      <a:pt x="0" y="2632"/>
                      <a:pt x="0" y="2632"/>
                    </a:cubicBezTo>
                  </a:path>
                </a:pathLst>
              </a:custGeom>
              <a:noFill/>
              <a:ln w="50800" cap="flat">
                <a:solidFill>
                  <a:srgbClr val="403F4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3811048-BADC-34DF-886A-1CC54D454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3676" y="6797516"/>
                <a:ext cx="1200431" cy="393949"/>
              </a:xfrm>
              <a:custGeom>
                <a:avLst/>
                <a:gdLst>
                  <a:gd name="connsiteX0" fmla="*/ 1050199 w 1200431"/>
                  <a:gd name="connsiteY0" fmla="*/ 0 h 393949"/>
                  <a:gd name="connsiteX1" fmla="*/ 1200431 w 1200431"/>
                  <a:gd name="connsiteY1" fmla="*/ 197301 h 393949"/>
                  <a:gd name="connsiteX2" fmla="*/ 1050199 w 1200431"/>
                  <a:gd name="connsiteY2" fmla="*/ 393949 h 393949"/>
                  <a:gd name="connsiteX3" fmla="*/ 898654 w 1200431"/>
                  <a:gd name="connsiteY3" fmla="*/ 197301 h 393949"/>
                  <a:gd name="connsiteX4" fmla="*/ 1050199 w 1200431"/>
                  <a:gd name="connsiteY4" fmla="*/ 0 h 393949"/>
                  <a:gd name="connsiteX5" fmla="*/ 748878 w 1200431"/>
                  <a:gd name="connsiteY5" fmla="*/ 0 h 393949"/>
                  <a:gd name="connsiteX6" fmla="*/ 898003 w 1200431"/>
                  <a:gd name="connsiteY6" fmla="*/ 197301 h 393949"/>
                  <a:gd name="connsiteX7" fmla="*/ 748878 w 1200431"/>
                  <a:gd name="connsiteY7" fmla="*/ 393949 h 393949"/>
                  <a:gd name="connsiteX8" fmla="*/ 599103 w 1200431"/>
                  <a:gd name="connsiteY8" fmla="*/ 197301 h 393949"/>
                  <a:gd name="connsiteX9" fmla="*/ 748878 w 1200431"/>
                  <a:gd name="connsiteY9" fmla="*/ 0 h 393949"/>
                  <a:gd name="connsiteX10" fmla="*/ 449001 w 1200431"/>
                  <a:gd name="connsiteY10" fmla="*/ 0 h 393949"/>
                  <a:gd name="connsiteX11" fmla="*/ 598450 w 1200431"/>
                  <a:gd name="connsiteY11" fmla="*/ 197301 h 393949"/>
                  <a:gd name="connsiteX12" fmla="*/ 449001 w 1200431"/>
                  <a:gd name="connsiteY12" fmla="*/ 393949 h 393949"/>
                  <a:gd name="connsiteX13" fmla="*/ 299552 w 1200431"/>
                  <a:gd name="connsiteY13" fmla="*/ 197301 h 393949"/>
                  <a:gd name="connsiteX14" fmla="*/ 449001 w 1200431"/>
                  <a:gd name="connsiteY14" fmla="*/ 0 h 393949"/>
                  <a:gd name="connsiteX15" fmla="*/ 149124 w 1200431"/>
                  <a:gd name="connsiteY15" fmla="*/ 0 h 393949"/>
                  <a:gd name="connsiteX16" fmla="*/ 298900 w 1200431"/>
                  <a:gd name="connsiteY16" fmla="*/ 197301 h 393949"/>
                  <a:gd name="connsiteX17" fmla="*/ 149124 w 1200431"/>
                  <a:gd name="connsiteY17" fmla="*/ 393949 h 393949"/>
                  <a:gd name="connsiteX18" fmla="*/ 0 w 1200431"/>
                  <a:gd name="connsiteY18" fmla="*/ 197301 h 393949"/>
                  <a:gd name="connsiteX19" fmla="*/ 149124 w 1200431"/>
                  <a:gd name="connsiteY19" fmla="*/ 0 h 39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00431" h="393949">
                    <a:moveTo>
                      <a:pt x="1050199" y="0"/>
                    </a:moveTo>
                    <a:cubicBezTo>
                      <a:pt x="1132859" y="0"/>
                      <a:pt x="1200431" y="88198"/>
                      <a:pt x="1200431" y="197301"/>
                    </a:cubicBezTo>
                    <a:cubicBezTo>
                      <a:pt x="1200431" y="305751"/>
                      <a:pt x="1132859" y="393949"/>
                      <a:pt x="1050199" y="393949"/>
                    </a:cubicBezTo>
                    <a:cubicBezTo>
                      <a:pt x="966882" y="393949"/>
                      <a:pt x="898654" y="305751"/>
                      <a:pt x="898654" y="197301"/>
                    </a:cubicBezTo>
                    <a:cubicBezTo>
                      <a:pt x="898654" y="88198"/>
                      <a:pt x="966882" y="0"/>
                      <a:pt x="1050199" y="0"/>
                    </a:cubicBezTo>
                    <a:close/>
                    <a:moveTo>
                      <a:pt x="748878" y="0"/>
                    </a:moveTo>
                    <a:cubicBezTo>
                      <a:pt x="831581" y="0"/>
                      <a:pt x="898003" y="88198"/>
                      <a:pt x="898003" y="197301"/>
                    </a:cubicBezTo>
                    <a:cubicBezTo>
                      <a:pt x="898003" y="305751"/>
                      <a:pt x="831581" y="393949"/>
                      <a:pt x="748878" y="393949"/>
                    </a:cubicBezTo>
                    <a:cubicBezTo>
                      <a:pt x="666176" y="393949"/>
                      <a:pt x="599103" y="305751"/>
                      <a:pt x="599103" y="197301"/>
                    </a:cubicBezTo>
                    <a:cubicBezTo>
                      <a:pt x="599103" y="88198"/>
                      <a:pt x="666176" y="0"/>
                      <a:pt x="748878" y="0"/>
                    </a:cubicBezTo>
                    <a:close/>
                    <a:moveTo>
                      <a:pt x="449001" y="0"/>
                    </a:moveTo>
                    <a:cubicBezTo>
                      <a:pt x="531231" y="0"/>
                      <a:pt x="598450" y="88198"/>
                      <a:pt x="598450" y="197301"/>
                    </a:cubicBezTo>
                    <a:cubicBezTo>
                      <a:pt x="598450" y="305751"/>
                      <a:pt x="531231" y="393949"/>
                      <a:pt x="449001" y="393949"/>
                    </a:cubicBezTo>
                    <a:cubicBezTo>
                      <a:pt x="366772" y="393949"/>
                      <a:pt x="299552" y="305751"/>
                      <a:pt x="299552" y="197301"/>
                    </a:cubicBezTo>
                    <a:cubicBezTo>
                      <a:pt x="299552" y="88198"/>
                      <a:pt x="366772" y="0"/>
                      <a:pt x="449001" y="0"/>
                    </a:cubicBezTo>
                    <a:close/>
                    <a:moveTo>
                      <a:pt x="149124" y="0"/>
                    </a:moveTo>
                    <a:cubicBezTo>
                      <a:pt x="231826" y="0"/>
                      <a:pt x="298900" y="88198"/>
                      <a:pt x="298900" y="197301"/>
                    </a:cubicBezTo>
                    <a:cubicBezTo>
                      <a:pt x="298900" y="305751"/>
                      <a:pt x="231826" y="393949"/>
                      <a:pt x="149124" y="393949"/>
                    </a:cubicBezTo>
                    <a:cubicBezTo>
                      <a:pt x="66422" y="393949"/>
                      <a:pt x="0" y="305751"/>
                      <a:pt x="0" y="197301"/>
                    </a:cubicBezTo>
                    <a:cubicBezTo>
                      <a:pt x="0" y="88198"/>
                      <a:pt x="66422" y="0"/>
                      <a:pt x="149124" y="0"/>
                    </a:cubicBezTo>
                    <a:close/>
                  </a:path>
                </a:pathLst>
              </a:custGeom>
              <a:noFill/>
              <a:ln w="50800" cap="flat">
                <a:solidFill>
                  <a:srgbClr val="403F4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18" name="Freeform 769">
              <a:extLst>
                <a:ext uri="{FF2B5EF4-FFF2-40B4-BE49-F238E27FC236}">
                  <a16:creationId xmlns:a16="http://schemas.microsoft.com/office/drawing/2014/main" id="{D46596B0-E7D0-2618-8757-D8D49C11E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562" y="1164450"/>
              <a:ext cx="1490559" cy="1693643"/>
            </a:xfrm>
            <a:custGeom>
              <a:avLst/>
              <a:gdLst>
                <a:gd name="T0" fmla="*/ 2521 w 3429"/>
                <a:gd name="T1" fmla="*/ 630 h 3897"/>
                <a:gd name="T2" fmla="*/ 2521 w 3429"/>
                <a:gd name="T3" fmla="*/ 630 h 3897"/>
                <a:gd name="T4" fmla="*/ 565 w 3429"/>
                <a:gd name="T5" fmla="*/ 420 h 3897"/>
                <a:gd name="T6" fmla="*/ 565 w 3429"/>
                <a:gd name="T7" fmla="*/ 420 h 3897"/>
                <a:gd name="T8" fmla="*/ 956 w 3429"/>
                <a:gd name="T9" fmla="*/ 1212 h 3897"/>
                <a:gd name="T10" fmla="*/ 956 w 3429"/>
                <a:gd name="T11" fmla="*/ 1212 h 3897"/>
                <a:gd name="T12" fmla="*/ 2718 w 3429"/>
                <a:gd name="T13" fmla="*/ 2194 h 3897"/>
                <a:gd name="T14" fmla="*/ 2718 w 3429"/>
                <a:gd name="T15" fmla="*/ 2194 h 3897"/>
                <a:gd name="T16" fmla="*/ 2866 w 3429"/>
                <a:gd name="T17" fmla="*/ 3717 h 3897"/>
                <a:gd name="T18" fmla="*/ 2866 w 3429"/>
                <a:gd name="T19" fmla="*/ 3717 h 3897"/>
                <a:gd name="T20" fmla="*/ 3368 w 3429"/>
                <a:gd name="T21" fmla="*/ 2387 h 3897"/>
                <a:gd name="T22" fmla="*/ 3368 w 3429"/>
                <a:gd name="T23" fmla="*/ 2387 h 3897"/>
                <a:gd name="T24" fmla="*/ 2521 w 3429"/>
                <a:gd name="T25" fmla="*/ 630 h 3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9" h="3897">
                  <a:moveTo>
                    <a:pt x="2521" y="630"/>
                  </a:moveTo>
                  <a:lnTo>
                    <a:pt x="2521" y="630"/>
                  </a:lnTo>
                  <a:cubicBezTo>
                    <a:pt x="2145" y="357"/>
                    <a:pt x="1132" y="0"/>
                    <a:pt x="565" y="420"/>
                  </a:cubicBezTo>
                  <a:lnTo>
                    <a:pt x="565" y="420"/>
                  </a:lnTo>
                  <a:cubicBezTo>
                    <a:pt x="0" y="837"/>
                    <a:pt x="549" y="1164"/>
                    <a:pt x="956" y="1212"/>
                  </a:cubicBezTo>
                  <a:lnTo>
                    <a:pt x="956" y="1212"/>
                  </a:lnTo>
                  <a:cubicBezTo>
                    <a:pt x="1537" y="1279"/>
                    <a:pt x="2414" y="1465"/>
                    <a:pt x="2718" y="2194"/>
                  </a:cubicBezTo>
                  <a:lnTo>
                    <a:pt x="2718" y="2194"/>
                  </a:lnTo>
                  <a:cubicBezTo>
                    <a:pt x="3125" y="3171"/>
                    <a:pt x="2790" y="3896"/>
                    <a:pt x="2866" y="3717"/>
                  </a:cubicBezTo>
                  <a:lnTo>
                    <a:pt x="2866" y="3717"/>
                  </a:lnTo>
                  <a:cubicBezTo>
                    <a:pt x="3078" y="3213"/>
                    <a:pt x="3308" y="2928"/>
                    <a:pt x="3368" y="2387"/>
                  </a:cubicBezTo>
                  <a:lnTo>
                    <a:pt x="3368" y="2387"/>
                  </a:lnTo>
                  <a:cubicBezTo>
                    <a:pt x="3428" y="1846"/>
                    <a:pt x="3043" y="1009"/>
                    <a:pt x="2521" y="63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14A7742-F220-1CEE-E593-13291CDF5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048" y="3522904"/>
              <a:ext cx="1106947" cy="388486"/>
            </a:xfrm>
            <a:custGeom>
              <a:avLst/>
              <a:gdLst>
                <a:gd name="connsiteX0" fmla="*/ 38809 w 1664161"/>
                <a:gd name="connsiteY0" fmla="*/ 443566 h 584042"/>
                <a:gd name="connsiteX1" fmla="*/ 1628884 w 1664161"/>
                <a:gd name="connsiteY1" fmla="*/ 443566 h 584042"/>
                <a:gd name="connsiteX2" fmla="*/ 1664161 w 1664161"/>
                <a:gd name="connsiteY2" fmla="*/ 481158 h 584042"/>
                <a:gd name="connsiteX3" fmla="*/ 1664161 w 1664161"/>
                <a:gd name="connsiteY3" fmla="*/ 546450 h 584042"/>
                <a:gd name="connsiteX4" fmla="*/ 1628884 w 1664161"/>
                <a:gd name="connsiteY4" fmla="*/ 584042 h 584042"/>
                <a:gd name="connsiteX5" fmla="*/ 38809 w 1664161"/>
                <a:gd name="connsiteY5" fmla="*/ 584042 h 584042"/>
                <a:gd name="connsiteX6" fmla="*/ 2879 w 1664161"/>
                <a:gd name="connsiteY6" fmla="*/ 546450 h 584042"/>
                <a:gd name="connsiteX7" fmla="*/ 2879 w 1664161"/>
                <a:gd name="connsiteY7" fmla="*/ 481158 h 584042"/>
                <a:gd name="connsiteX8" fmla="*/ 38809 w 1664161"/>
                <a:gd name="connsiteY8" fmla="*/ 443566 h 584042"/>
                <a:gd name="connsiteX9" fmla="*/ 35291 w 1664161"/>
                <a:gd name="connsiteY9" fmla="*/ 221785 h 584042"/>
                <a:gd name="connsiteX10" fmla="*/ 1625990 w 1664161"/>
                <a:gd name="connsiteY10" fmla="*/ 221785 h 584042"/>
                <a:gd name="connsiteX11" fmla="*/ 1661280 w 1664161"/>
                <a:gd name="connsiteY11" fmla="*/ 259377 h 584042"/>
                <a:gd name="connsiteX12" fmla="*/ 1661280 w 1664161"/>
                <a:gd name="connsiteY12" fmla="*/ 324668 h 584042"/>
                <a:gd name="connsiteX13" fmla="*/ 1625990 w 1664161"/>
                <a:gd name="connsiteY13" fmla="*/ 362259 h 584042"/>
                <a:gd name="connsiteX14" fmla="*/ 35291 w 1664161"/>
                <a:gd name="connsiteY14" fmla="*/ 362259 h 584042"/>
                <a:gd name="connsiteX15" fmla="*/ 0 w 1664161"/>
                <a:gd name="connsiteY15" fmla="*/ 324668 h 584042"/>
                <a:gd name="connsiteX16" fmla="*/ 0 w 1664161"/>
                <a:gd name="connsiteY16" fmla="*/ 259377 h 584042"/>
                <a:gd name="connsiteX17" fmla="*/ 35291 w 1664161"/>
                <a:gd name="connsiteY17" fmla="*/ 221785 h 584042"/>
                <a:gd name="connsiteX18" fmla="*/ 35291 w 1664161"/>
                <a:gd name="connsiteY18" fmla="*/ 0 h 584042"/>
                <a:gd name="connsiteX19" fmla="*/ 1625990 w 1664161"/>
                <a:gd name="connsiteY19" fmla="*/ 0 h 584042"/>
                <a:gd name="connsiteX20" fmla="*/ 1661280 w 1664161"/>
                <a:gd name="connsiteY20" fmla="*/ 37592 h 584042"/>
                <a:gd name="connsiteX21" fmla="*/ 1661280 w 1664161"/>
                <a:gd name="connsiteY21" fmla="*/ 102884 h 584042"/>
                <a:gd name="connsiteX22" fmla="*/ 1625990 w 1664161"/>
                <a:gd name="connsiteY22" fmla="*/ 140476 h 584042"/>
                <a:gd name="connsiteX23" fmla="*/ 35291 w 1664161"/>
                <a:gd name="connsiteY23" fmla="*/ 140476 h 584042"/>
                <a:gd name="connsiteX24" fmla="*/ 0 w 1664161"/>
                <a:gd name="connsiteY24" fmla="*/ 102884 h 584042"/>
                <a:gd name="connsiteX25" fmla="*/ 0 w 1664161"/>
                <a:gd name="connsiteY25" fmla="*/ 37592 h 584042"/>
                <a:gd name="connsiteX26" fmla="*/ 35291 w 1664161"/>
                <a:gd name="connsiteY26" fmla="*/ 0 h 58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4161" h="584042">
                  <a:moveTo>
                    <a:pt x="38809" y="443566"/>
                  </a:moveTo>
                  <a:lnTo>
                    <a:pt x="1628884" y="443566"/>
                  </a:lnTo>
                  <a:cubicBezTo>
                    <a:pt x="1648482" y="443566"/>
                    <a:pt x="1664161" y="460713"/>
                    <a:pt x="1664161" y="481158"/>
                  </a:cubicBezTo>
                  <a:lnTo>
                    <a:pt x="1664161" y="546450"/>
                  </a:lnTo>
                  <a:cubicBezTo>
                    <a:pt x="1664161" y="567555"/>
                    <a:pt x="1648482" y="584042"/>
                    <a:pt x="1628884" y="584042"/>
                  </a:cubicBezTo>
                  <a:lnTo>
                    <a:pt x="38809" y="584042"/>
                  </a:lnTo>
                  <a:cubicBezTo>
                    <a:pt x="19211" y="584042"/>
                    <a:pt x="2879" y="567555"/>
                    <a:pt x="2879" y="546450"/>
                  </a:cubicBezTo>
                  <a:lnTo>
                    <a:pt x="2879" y="481158"/>
                  </a:lnTo>
                  <a:cubicBezTo>
                    <a:pt x="2879" y="460713"/>
                    <a:pt x="19211" y="443566"/>
                    <a:pt x="38809" y="443566"/>
                  </a:cubicBezTo>
                  <a:close/>
                  <a:moveTo>
                    <a:pt x="35291" y="221785"/>
                  </a:moveTo>
                  <a:lnTo>
                    <a:pt x="1625990" y="221785"/>
                  </a:lnTo>
                  <a:cubicBezTo>
                    <a:pt x="1645596" y="221785"/>
                    <a:pt x="1661280" y="238932"/>
                    <a:pt x="1661280" y="259377"/>
                  </a:cubicBezTo>
                  <a:lnTo>
                    <a:pt x="1661280" y="324668"/>
                  </a:lnTo>
                  <a:cubicBezTo>
                    <a:pt x="1661280" y="345772"/>
                    <a:pt x="1645596" y="362259"/>
                    <a:pt x="1625990" y="362259"/>
                  </a:cubicBezTo>
                  <a:lnTo>
                    <a:pt x="35291" y="362259"/>
                  </a:lnTo>
                  <a:cubicBezTo>
                    <a:pt x="15685" y="362259"/>
                    <a:pt x="0" y="345772"/>
                    <a:pt x="0" y="324668"/>
                  </a:cubicBezTo>
                  <a:lnTo>
                    <a:pt x="0" y="259377"/>
                  </a:lnTo>
                  <a:cubicBezTo>
                    <a:pt x="0" y="238932"/>
                    <a:pt x="15685" y="221785"/>
                    <a:pt x="35291" y="221785"/>
                  </a:cubicBezTo>
                  <a:close/>
                  <a:moveTo>
                    <a:pt x="35291" y="0"/>
                  </a:moveTo>
                  <a:lnTo>
                    <a:pt x="1625990" y="0"/>
                  </a:lnTo>
                  <a:cubicBezTo>
                    <a:pt x="1645596" y="0"/>
                    <a:pt x="1661280" y="17147"/>
                    <a:pt x="1661280" y="37592"/>
                  </a:cubicBezTo>
                  <a:lnTo>
                    <a:pt x="1661280" y="102884"/>
                  </a:lnTo>
                  <a:cubicBezTo>
                    <a:pt x="1661280" y="123989"/>
                    <a:pt x="1645596" y="140476"/>
                    <a:pt x="1625990" y="140476"/>
                  </a:cubicBezTo>
                  <a:lnTo>
                    <a:pt x="35291" y="140476"/>
                  </a:lnTo>
                  <a:cubicBezTo>
                    <a:pt x="15685" y="140476"/>
                    <a:pt x="0" y="123989"/>
                    <a:pt x="0" y="102884"/>
                  </a:cubicBezTo>
                  <a:lnTo>
                    <a:pt x="0" y="37592"/>
                  </a:lnTo>
                  <a:cubicBezTo>
                    <a:pt x="0" y="17147"/>
                    <a:pt x="15685" y="0"/>
                    <a:pt x="352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50A10B0-6AB7-E0AB-73A0-92BDCAECE1DC}"/>
              </a:ext>
            </a:extLst>
          </p:cNvPr>
          <p:cNvSpPr txBox="1"/>
          <p:nvPr/>
        </p:nvSpPr>
        <p:spPr>
          <a:xfrm>
            <a:off x="4659600" y="1848668"/>
            <a:ext cx="6543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kern="100" dirty="0">
                <a:solidFill>
                  <a:schemeClr val="accent6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Sentient Strategy</a:t>
            </a:r>
            <a:r>
              <a:rPr lang="en-US" sz="4400" kern="100" dirty="0">
                <a:solidFill>
                  <a:schemeClr val="accent6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®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rgbClr val="000000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Creating market-dominating strategies in turbulent times</a:t>
            </a:r>
          </a:p>
        </p:txBody>
      </p:sp>
    </p:spTree>
    <p:extLst>
      <p:ext uri="{BB962C8B-B14F-4D97-AF65-F5344CB8AC3E}">
        <p14:creationId xmlns:p14="http://schemas.microsoft.com/office/powerpoint/2010/main" val="33314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D5A3-4A3C-CDD2-931D-C24E48CB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&amp; Innovation: The Foundation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995F-C38F-FD6E-D08C-5FF800A2F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621" y="2826327"/>
            <a:ext cx="2743967" cy="154054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solidFill>
                  <a:srgbClr val="000000"/>
                </a:solidFill>
                <a:effectLst/>
                <a:latin typeface="Helvetica" pitchFamily="2" charset="0"/>
              </a:rPr>
              <a:t>3 Types of Innovation</a:t>
            </a:r>
            <a:endParaRPr lang="en-US" sz="3600" b="1" dirty="0">
              <a:latin typeface="Helvetica" pitchFamily="2" charset="0"/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AF107DC3-204B-834B-397B-91D0BCA8E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078" y="1270659"/>
            <a:ext cx="5040249" cy="4960635"/>
          </a:xfrm>
          <a:custGeom>
            <a:avLst/>
            <a:gdLst>
              <a:gd name="T0" fmla="*/ 7050 w 10886"/>
              <a:gd name="T1" fmla="*/ 7186 h 10717"/>
              <a:gd name="T2" fmla="*/ 3610 w 10886"/>
              <a:gd name="T3" fmla="*/ 6964 h 10717"/>
              <a:gd name="T4" fmla="*/ 3835 w 10886"/>
              <a:gd name="T5" fmla="*/ 3526 h 10717"/>
              <a:gd name="T6" fmla="*/ 7271 w 10886"/>
              <a:gd name="T7" fmla="*/ 3745 h 10717"/>
              <a:gd name="T8" fmla="*/ 10877 w 10886"/>
              <a:gd name="T9" fmla="*/ 5184 h 10717"/>
              <a:gd name="T10" fmla="*/ 10821 w 10886"/>
              <a:gd name="T11" fmla="*/ 4566 h 10717"/>
              <a:gd name="T12" fmla="*/ 9380 w 10886"/>
              <a:gd name="T13" fmla="*/ 3369 h 10717"/>
              <a:gd name="T14" fmla="*/ 10097 w 10886"/>
              <a:gd name="T15" fmla="*/ 2547 h 10717"/>
              <a:gd name="T16" fmla="*/ 8352 w 10886"/>
              <a:gd name="T17" fmla="*/ 2042 h 10717"/>
              <a:gd name="T18" fmla="*/ 7554 w 10886"/>
              <a:gd name="T19" fmla="*/ 345 h 10717"/>
              <a:gd name="T20" fmla="*/ 6383 w 10886"/>
              <a:gd name="T21" fmla="*/ 0 h 10717"/>
              <a:gd name="T22" fmla="*/ 4794 w 10886"/>
              <a:gd name="T23" fmla="*/ 994 h 10717"/>
              <a:gd name="T24" fmla="*/ 4238 w 10886"/>
              <a:gd name="T25" fmla="*/ 53 h 10717"/>
              <a:gd name="T26" fmla="*/ 3211 w 10886"/>
              <a:gd name="T27" fmla="*/ 1553 h 10717"/>
              <a:gd name="T28" fmla="*/ 1349 w 10886"/>
              <a:gd name="T29" fmla="*/ 1778 h 10717"/>
              <a:gd name="T30" fmla="*/ 637 w 10886"/>
              <a:gd name="T31" fmla="*/ 2814 h 10717"/>
              <a:gd name="T32" fmla="*/ 1092 w 10886"/>
              <a:gd name="T33" fmla="*/ 4631 h 10717"/>
              <a:gd name="T34" fmla="*/ 27 w 10886"/>
              <a:gd name="T35" fmla="*/ 4871 h 10717"/>
              <a:gd name="T36" fmla="*/ 7 w 10886"/>
              <a:gd name="T37" fmla="*/ 5527 h 10717"/>
              <a:gd name="T38" fmla="*/ 1137 w 10886"/>
              <a:gd name="T39" fmla="*/ 6308 h 10717"/>
              <a:gd name="T40" fmla="*/ 776 w 10886"/>
              <a:gd name="T41" fmla="*/ 8148 h 10717"/>
              <a:gd name="T42" fmla="*/ 1545 w 10886"/>
              <a:gd name="T43" fmla="*/ 9148 h 10717"/>
              <a:gd name="T44" fmla="*/ 3416 w 10886"/>
              <a:gd name="T45" fmla="*/ 9272 h 10717"/>
              <a:gd name="T46" fmla="*/ 3315 w 10886"/>
              <a:gd name="T47" fmla="*/ 10361 h 10717"/>
              <a:gd name="T48" fmla="*/ 5026 w 10886"/>
              <a:gd name="T49" fmla="*/ 9745 h 10717"/>
              <a:gd name="T50" fmla="*/ 6664 w 10886"/>
              <a:gd name="T51" fmla="*/ 10656 h 10717"/>
              <a:gd name="T52" fmla="*/ 7850 w 10886"/>
              <a:gd name="T53" fmla="*/ 10232 h 10717"/>
              <a:gd name="T54" fmla="*/ 8545 w 10886"/>
              <a:gd name="T55" fmla="*/ 8490 h 10717"/>
              <a:gd name="T56" fmla="*/ 9548 w 10886"/>
              <a:gd name="T57" fmla="*/ 8920 h 10717"/>
              <a:gd name="T58" fmla="*/ 9491 w 10886"/>
              <a:gd name="T59" fmla="*/ 7105 h 10717"/>
              <a:gd name="T60" fmla="*/ 10860 w 10886"/>
              <a:gd name="T61" fmla="*/ 5823 h 10717"/>
              <a:gd name="T62" fmla="*/ 10877 w 10886"/>
              <a:gd name="T63" fmla="*/ 5184 h 10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886" h="10717">
                <a:moveTo>
                  <a:pt x="7050" y="7186"/>
                </a:moveTo>
                <a:lnTo>
                  <a:pt x="7050" y="7186"/>
                </a:lnTo>
                <a:cubicBezTo>
                  <a:pt x="6040" y="8073"/>
                  <a:pt x="4501" y="7979"/>
                  <a:pt x="3610" y="6964"/>
                </a:cubicBezTo>
                <a:lnTo>
                  <a:pt x="3610" y="6964"/>
                </a:lnTo>
                <a:cubicBezTo>
                  <a:pt x="2724" y="5949"/>
                  <a:pt x="2822" y="4412"/>
                  <a:pt x="3835" y="3526"/>
                </a:cubicBezTo>
                <a:lnTo>
                  <a:pt x="3835" y="3526"/>
                </a:lnTo>
                <a:cubicBezTo>
                  <a:pt x="4844" y="2634"/>
                  <a:pt x="6384" y="2734"/>
                  <a:pt x="7271" y="3745"/>
                </a:cubicBezTo>
                <a:lnTo>
                  <a:pt x="7271" y="3745"/>
                </a:lnTo>
                <a:cubicBezTo>
                  <a:pt x="8164" y="4758"/>
                  <a:pt x="8062" y="6299"/>
                  <a:pt x="7050" y="7186"/>
                </a:cubicBezTo>
                <a:close/>
                <a:moveTo>
                  <a:pt x="10877" y="5184"/>
                </a:moveTo>
                <a:lnTo>
                  <a:pt x="10877" y="5184"/>
                </a:lnTo>
                <a:cubicBezTo>
                  <a:pt x="10872" y="4975"/>
                  <a:pt x="10852" y="4769"/>
                  <a:pt x="10821" y="4566"/>
                </a:cubicBezTo>
                <a:lnTo>
                  <a:pt x="9744" y="4388"/>
                </a:lnTo>
                <a:lnTo>
                  <a:pt x="9380" y="3369"/>
                </a:lnTo>
                <a:lnTo>
                  <a:pt x="10097" y="2547"/>
                </a:lnTo>
                <a:lnTo>
                  <a:pt x="10097" y="2547"/>
                </a:lnTo>
                <a:cubicBezTo>
                  <a:pt x="9880" y="2185"/>
                  <a:pt x="9620" y="1852"/>
                  <a:pt x="9328" y="1552"/>
                </a:cubicBezTo>
                <a:lnTo>
                  <a:pt x="8352" y="2042"/>
                </a:lnTo>
                <a:lnTo>
                  <a:pt x="7457" y="1433"/>
                </a:lnTo>
                <a:lnTo>
                  <a:pt x="7554" y="345"/>
                </a:lnTo>
                <a:lnTo>
                  <a:pt x="7554" y="345"/>
                </a:lnTo>
                <a:cubicBezTo>
                  <a:pt x="7183" y="189"/>
                  <a:pt x="6790" y="71"/>
                  <a:pt x="6383" y="0"/>
                </a:cubicBezTo>
                <a:lnTo>
                  <a:pt x="5876" y="969"/>
                </a:lnTo>
                <a:lnTo>
                  <a:pt x="4794" y="994"/>
                </a:lnTo>
                <a:lnTo>
                  <a:pt x="4238" y="53"/>
                </a:lnTo>
                <a:lnTo>
                  <a:pt x="4238" y="53"/>
                </a:lnTo>
                <a:cubicBezTo>
                  <a:pt x="3822" y="147"/>
                  <a:pt x="3425" y="288"/>
                  <a:pt x="3052" y="472"/>
                </a:cubicBezTo>
                <a:lnTo>
                  <a:pt x="3211" y="1553"/>
                </a:lnTo>
                <a:lnTo>
                  <a:pt x="2351" y="2211"/>
                </a:lnTo>
                <a:lnTo>
                  <a:pt x="1349" y="1778"/>
                </a:lnTo>
                <a:lnTo>
                  <a:pt x="1349" y="1778"/>
                </a:lnTo>
                <a:cubicBezTo>
                  <a:pt x="1074" y="2093"/>
                  <a:pt x="833" y="2440"/>
                  <a:pt x="637" y="2814"/>
                </a:cubicBezTo>
                <a:lnTo>
                  <a:pt x="1399" y="3594"/>
                </a:lnTo>
                <a:lnTo>
                  <a:pt x="1092" y="4631"/>
                </a:lnTo>
                <a:lnTo>
                  <a:pt x="27" y="4871"/>
                </a:lnTo>
                <a:lnTo>
                  <a:pt x="27" y="4871"/>
                </a:lnTo>
                <a:cubicBezTo>
                  <a:pt x="8" y="5086"/>
                  <a:pt x="0" y="5305"/>
                  <a:pt x="7" y="5527"/>
                </a:cubicBezTo>
                <a:lnTo>
                  <a:pt x="7" y="5527"/>
                </a:lnTo>
                <a:cubicBezTo>
                  <a:pt x="14" y="5731"/>
                  <a:pt x="32" y="5930"/>
                  <a:pt x="60" y="6126"/>
                </a:cubicBezTo>
                <a:lnTo>
                  <a:pt x="1137" y="6308"/>
                </a:lnTo>
                <a:lnTo>
                  <a:pt x="1498" y="7327"/>
                </a:lnTo>
                <a:lnTo>
                  <a:pt x="776" y="8148"/>
                </a:lnTo>
                <a:lnTo>
                  <a:pt x="776" y="8148"/>
                </a:lnTo>
                <a:cubicBezTo>
                  <a:pt x="994" y="8510"/>
                  <a:pt x="1252" y="8847"/>
                  <a:pt x="1545" y="9148"/>
                </a:cubicBezTo>
                <a:lnTo>
                  <a:pt x="2523" y="8661"/>
                </a:lnTo>
                <a:lnTo>
                  <a:pt x="3416" y="9272"/>
                </a:lnTo>
                <a:lnTo>
                  <a:pt x="3315" y="10361"/>
                </a:lnTo>
                <a:lnTo>
                  <a:pt x="3315" y="10361"/>
                </a:lnTo>
                <a:cubicBezTo>
                  <a:pt x="3698" y="10523"/>
                  <a:pt x="4101" y="10645"/>
                  <a:pt x="4521" y="10716"/>
                </a:cubicBezTo>
                <a:lnTo>
                  <a:pt x="5026" y="9745"/>
                </a:lnTo>
                <a:lnTo>
                  <a:pt x="6107" y="9715"/>
                </a:lnTo>
                <a:lnTo>
                  <a:pt x="6664" y="10656"/>
                </a:lnTo>
                <a:lnTo>
                  <a:pt x="6664" y="10656"/>
                </a:lnTo>
                <a:cubicBezTo>
                  <a:pt x="7080" y="10560"/>
                  <a:pt x="7477" y="10416"/>
                  <a:pt x="7850" y="10232"/>
                </a:cubicBezTo>
                <a:lnTo>
                  <a:pt x="7688" y="9152"/>
                </a:lnTo>
                <a:lnTo>
                  <a:pt x="8545" y="8490"/>
                </a:lnTo>
                <a:lnTo>
                  <a:pt x="9548" y="8920"/>
                </a:lnTo>
                <a:lnTo>
                  <a:pt x="9548" y="8920"/>
                </a:lnTo>
                <a:cubicBezTo>
                  <a:pt x="9823" y="8603"/>
                  <a:pt x="10063" y="8255"/>
                  <a:pt x="10258" y="7881"/>
                </a:cubicBezTo>
                <a:lnTo>
                  <a:pt x="9491" y="7105"/>
                </a:lnTo>
                <a:lnTo>
                  <a:pt x="9794" y="6065"/>
                </a:lnTo>
                <a:lnTo>
                  <a:pt x="10860" y="5823"/>
                </a:lnTo>
                <a:lnTo>
                  <a:pt x="10860" y="5823"/>
                </a:lnTo>
                <a:cubicBezTo>
                  <a:pt x="10877" y="5612"/>
                  <a:pt x="10885" y="5398"/>
                  <a:pt x="10877" y="51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D5C7A6-40FD-B73F-8C01-A24BFB92D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607035"/>
              </p:ext>
            </p:extLst>
          </p:nvPr>
        </p:nvGraphicFramePr>
        <p:xfrm>
          <a:off x="5395716" y="1947553"/>
          <a:ext cx="3717366" cy="371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D1F7DA-1991-2919-837F-4AB532AC58B9}"/>
              </a:ext>
            </a:extLst>
          </p:cNvPr>
          <p:cNvSpPr txBox="1"/>
          <p:nvPr/>
        </p:nvSpPr>
        <p:spPr>
          <a:xfrm>
            <a:off x="7265263" y="3108087"/>
            <a:ext cx="14863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kern="100" dirty="0">
                <a:solidFill>
                  <a:schemeClr val="bg1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Conformist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7C889-7789-5DD2-FE4D-8F776399F96A}"/>
              </a:ext>
            </a:extLst>
          </p:cNvPr>
          <p:cNvSpPr txBox="1"/>
          <p:nvPr/>
        </p:nvSpPr>
        <p:spPr>
          <a:xfrm>
            <a:off x="6108640" y="4549978"/>
            <a:ext cx="204254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kern="100" dirty="0">
                <a:solidFill>
                  <a:schemeClr val="bg1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Non-Conformist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235FF8-B091-909B-792B-82E29183ADBF}"/>
              </a:ext>
            </a:extLst>
          </p:cNvPr>
          <p:cNvSpPr txBox="1"/>
          <p:nvPr/>
        </p:nvSpPr>
        <p:spPr>
          <a:xfrm>
            <a:off x="5395716" y="3405932"/>
            <a:ext cx="178446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kern="100" dirty="0">
                <a:solidFill>
                  <a:schemeClr val="bg1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 (Body CS)"/>
              </a:rPr>
              <a:t>Opportunistic</a:t>
            </a:r>
            <a:endParaRPr lang="en-US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08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30497</TotalTime>
  <Words>526</Words>
  <Application>Microsoft Macintosh PowerPoint</Application>
  <PresentationFormat>Widescreen</PresentationFormat>
  <Paragraphs>126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Helvetica Neue</vt:lpstr>
      <vt:lpstr>Helvetica Neue Condensed Black</vt:lpstr>
      <vt:lpstr>Lato Light</vt:lpstr>
      <vt:lpstr>Symbol</vt:lpstr>
      <vt:lpstr>Office Theme</vt:lpstr>
      <vt:lpstr>PowerPoint Presentation</vt:lpstr>
      <vt:lpstr>If you stepped away from the organization tomorrow, would the mission stall, stabilize, or accelerate? </vt:lpstr>
      <vt:lpstr>PowerPoint Presentation</vt:lpstr>
      <vt:lpstr>Some of the companies we have worked with</vt:lpstr>
      <vt:lpstr>PowerPoint Presentation</vt:lpstr>
      <vt:lpstr>PowerPoint Presentation</vt:lpstr>
      <vt:lpstr>Leadership &amp; Strategy: The Foundation </vt:lpstr>
      <vt:lpstr>PowerPoint Presentation</vt:lpstr>
      <vt:lpstr>Leadership &amp; Innovation: The Foundation </vt:lpstr>
      <vt:lpstr>Leadership &amp; Innovation: The Foundation </vt:lpstr>
      <vt:lpstr>Leadership &amp; Talent: The Elevation </vt:lpstr>
      <vt:lpstr>Leadership &amp; Talent: The Elevation </vt:lpstr>
      <vt:lpstr>Leadership &amp; Discipline: Vision to Execution </vt:lpstr>
      <vt:lpstr>Clear Expectations</vt:lpstr>
      <vt:lpstr>Strategic Delegation</vt:lpstr>
      <vt:lpstr>Team Accountability</vt:lpstr>
      <vt:lpstr>Future-Focused Talent Architecture </vt:lpstr>
      <vt:lpstr>Future Talent</vt:lpstr>
      <vt:lpstr>Strategic Vacancies</vt:lpstr>
      <vt:lpstr>If you stepped away from the organization tomorrow, would the mission stall, stabilize, or accelerate? </vt:lpstr>
      <vt:lpstr>PowerPoint Presentation</vt:lpstr>
      <vt:lpstr>The Legacy of Great Leadership.  Build it NOW!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Hathorn</dc:creator>
  <cp:lastModifiedBy>Sarah Hathorn</cp:lastModifiedBy>
  <cp:revision>25</cp:revision>
  <cp:lastPrinted>2026-03-04T16:11:35Z</cp:lastPrinted>
  <dcterms:created xsi:type="dcterms:W3CDTF">2025-05-19T17:52:40Z</dcterms:created>
  <dcterms:modified xsi:type="dcterms:W3CDTF">2026-03-23T21:19:38Z</dcterms:modified>
</cp:coreProperties>
</file>